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2" r:id="rId15"/>
    <p:sldId id="279" r:id="rId16"/>
    <p:sldId id="297" r:id="rId17"/>
    <p:sldId id="298" r:id="rId18"/>
    <p:sldId id="299" r:id="rId19"/>
    <p:sldId id="300" r:id="rId20"/>
    <p:sldId id="283" r:id="rId21"/>
    <p:sldId id="284" r:id="rId22"/>
    <p:sldId id="301" r:id="rId23"/>
    <p:sldId id="302" r:id="rId24"/>
    <p:sldId id="303" r:id="rId25"/>
    <p:sldId id="304" r:id="rId26"/>
    <p:sldId id="285" r:id="rId27"/>
    <p:sldId id="305" r:id="rId28"/>
    <p:sldId id="317" r:id="rId29"/>
    <p:sldId id="306" r:id="rId30"/>
    <p:sldId id="308" r:id="rId31"/>
    <p:sldId id="315" r:id="rId32"/>
    <p:sldId id="310" r:id="rId33"/>
    <p:sldId id="320" r:id="rId34"/>
    <p:sldId id="316" r:id="rId35"/>
    <p:sldId id="318" r:id="rId36"/>
    <p:sldId id="313" r:id="rId37"/>
    <p:sldId id="319" r:id="rId38"/>
    <p:sldId id="312" r:id="rId39"/>
    <p:sldId id="286" r:id="rId40"/>
    <p:sldId id="287" r:id="rId41"/>
    <p:sldId id="288" r:id="rId42"/>
    <p:sldId id="289" r:id="rId43"/>
    <p:sldId id="290" r:id="rId44"/>
    <p:sldId id="291" r:id="rId45"/>
    <p:sldId id="292" r:id="rId46"/>
    <p:sldId id="294" r:id="rId47"/>
  </p:sldIdLst>
  <p:sldSz cx="9144000" cy="5143500" type="screen16x9"/>
  <p:notesSz cx="6858000" cy="9144000"/>
  <p:embeddedFontLst>
    <p:embeddedFont>
      <p:font typeface="Barlow" panose="00000500000000000000" pitchFamily="2"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omic Sans MS" panose="030F0702030302020204" pitchFamily="66"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jalla One" panose="020B0604020202020204" charset="0"/>
      <p:regular r:id="rId69"/>
    </p:embeddedFont>
    <p:embeddedFont>
      <p:font typeface="Lora" pitchFamily="2" charset="0"/>
      <p:regular r:id="rId70"/>
      <p:bold r:id="rId71"/>
      <p:italic r:id="rId72"/>
      <p:boldItalic r:id="rId73"/>
    </p:embeddedFont>
    <p:embeddedFont>
      <p:font typeface="Quattrocento Sans" panose="020B0604020202020204" charset="0"/>
      <p:regular r:id="rId74"/>
      <p:bold r:id="rId75"/>
      <p:italic r:id="rId76"/>
      <p:boldItalic r:id="rId77"/>
    </p:embeddedFont>
    <p:embeddedFont>
      <p:font typeface="Roboto" panose="02000000000000000000" pitchFamily="2" charset="0"/>
      <p:regular r:id="rId78"/>
      <p:bold r:id="rId79"/>
      <p:italic r:id="rId80"/>
      <p:boldItalic r:id="rId81"/>
    </p:embeddedFont>
    <p:embeddedFont>
      <p:font typeface="Roboto Slab" panose="020B0604020202020204" charset="0"/>
      <p:regular r:id="rId82"/>
      <p:bold r:id="rId83"/>
    </p:embeddedFont>
    <p:embeddedFont>
      <p:font typeface="Source Sans Pro" panose="020B0503030403020204" pitchFamily="34" charset="0"/>
      <p:regular r:id="rId84"/>
      <p:bold r:id="rId85"/>
      <p:italic r:id="rId86"/>
      <p:boldItalic r:id="rId87"/>
    </p:embeddedFont>
    <p:embeddedFont>
      <p:font typeface="Titillium Web" panose="000005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goZxX7dVVvW1cMRU0aNlf+nHc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848F"/>
    <a:srgbClr val="009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96" autoAdjust="0"/>
    <p:restoredTop sz="84262" autoAdjust="0"/>
  </p:normalViewPr>
  <p:slideViewPr>
    <p:cSldViewPr snapToGrid="0">
      <p:cViewPr varScale="1">
        <p:scale>
          <a:sx n="90" d="100"/>
          <a:sy n="90" d="100"/>
        </p:scale>
        <p:origin x="8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font" Target="fonts/font36.fntdata"/><Relationship Id="rId89" Type="http://schemas.openxmlformats.org/officeDocument/2006/relationships/font" Target="fonts/font4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4.xml"/><Relationship Id="rId90" Type="http://schemas.openxmlformats.org/officeDocument/2006/relationships/font" Target="fonts/font42.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notesMaster" Target="notesMasters/notesMaster1.xml"/><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font" Target="fonts/font37.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font" Target="fonts/font35.fntdata"/><Relationship Id="rId88" Type="http://schemas.openxmlformats.org/officeDocument/2006/relationships/font" Target="fonts/font40.fntdata"/><Relationship Id="rId91" Type="http://schemas.openxmlformats.org/officeDocument/2006/relationships/font" Target="fonts/font4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font" Target="fonts/font38.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font" Target="fonts/font23.fntdata"/><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8.fntdata"/><Relationship Id="rId87" Type="http://schemas.openxmlformats.org/officeDocument/2006/relationships/font" Target="fonts/font39.fntdata"/><Relationship Id="rId61" Type="http://schemas.openxmlformats.org/officeDocument/2006/relationships/font" Target="fonts/font13.fntdata"/><Relationship Id="rId82"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8.fntdata"/><Relationship Id="rId77" Type="http://schemas.openxmlformats.org/officeDocument/2006/relationships/font" Target="fonts/font29.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A0EB7C-71AE-4240-AF80-674DF6D3D07F}" type="doc">
      <dgm:prSet loTypeId="urn:microsoft.com/office/officeart/2005/8/layout/vList3" loCatId="list" qsTypeId="urn:microsoft.com/office/officeart/2005/8/quickstyle/simple1" qsCatId="simple" csTypeId="urn:microsoft.com/office/officeart/2005/8/colors/accent1_2" csCatId="accent1" phldr="1"/>
      <dgm:spPr/>
    </dgm:pt>
    <dgm:pt modelId="{BBA9AF4E-7929-458C-8C11-79E6B0C9AE1A}">
      <dgm:prSet phldrT="[Texte]"/>
      <dgm:spPr/>
      <dgm:t>
        <a:bodyPr/>
        <a:lstStyle/>
        <a:p>
          <a:r>
            <a:rPr lang="fr-FR" dirty="0"/>
            <a:t>Supprimer les caractères spéciaux </a:t>
          </a:r>
        </a:p>
      </dgm:t>
    </dgm:pt>
    <dgm:pt modelId="{6106A1EE-D955-4B17-A9B9-CCE38BD9F8ED}" type="parTrans" cxnId="{5EC2DF1C-5DB0-4F71-AB12-6F52C1ACCAC3}">
      <dgm:prSet/>
      <dgm:spPr/>
      <dgm:t>
        <a:bodyPr/>
        <a:lstStyle/>
        <a:p>
          <a:endParaRPr lang="fr-FR"/>
        </a:p>
      </dgm:t>
    </dgm:pt>
    <dgm:pt modelId="{45D845D9-DD29-4822-BD85-5605FC610974}" type="sibTrans" cxnId="{5EC2DF1C-5DB0-4F71-AB12-6F52C1ACCAC3}">
      <dgm:prSet/>
      <dgm:spPr/>
      <dgm:t>
        <a:bodyPr/>
        <a:lstStyle/>
        <a:p>
          <a:endParaRPr lang="fr-FR"/>
        </a:p>
      </dgm:t>
    </dgm:pt>
    <dgm:pt modelId="{CDF7094D-1412-4497-836C-3B2AB5EFBA83}">
      <dgm:prSet phldrT="[Texte]"/>
      <dgm:spPr/>
      <dgm:t>
        <a:bodyPr/>
        <a:lstStyle/>
        <a:p>
          <a:r>
            <a:rPr lang="fr-FR" b="0" i="0" dirty="0"/>
            <a:t>Correction orthographique</a:t>
          </a:r>
          <a:endParaRPr lang="fr-FR" dirty="0"/>
        </a:p>
      </dgm:t>
    </dgm:pt>
    <dgm:pt modelId="{2F5C2B9D-7DA2-4C24-993A-BCD46002461A}" type="parTrans" cxnId="{FE429742-206E-439E-8E27-217CDDAC0544}">
      <dgm:prSet/>
      <dgm:spPr/>
      <dgm:t>
        <a:bodyPr/>
        <a:lstStyle/>
        <a:p>
          <a:endParaRPr lang="fr-FR"/>
        </a:p>
      </dgm:t>
    </dgm:pt>
    <dgm:pt modelId="{615030AD-EF42-48D6-B647-5684E36486F6}" type="sibTrans" cxnId="{FE429742-206E-439E-8E27-217CDDAC0544}">
      <dgm:prSet/>
      <dgm:spPr/>
      <dgm:t>
        <a:bodyPr/>
        <a:lstStyle/>
        <a:p>
          <a:endParaRPr lang="fr-FR"/>
        </a:p>
      </dgm:t>
    </dgm:pt>
    <dgm:pt modelId="{3307570A-7BF6-4C4E-A4AB-B86D26801FAF}">
      <dgm:prSet phldrT="[Texte]"/>
      <dgm:spPr/>
      <dgm:t>
        <a:bodyPr/>
        <a:lstStyle/>
        <a:p>
          <a:r>
            <a:rPr lang="fr-FR" b="0" i="0" dirty="0"/>
            <a:t>Conversion en minuscules</a:t>
          </a:r>
          <a:endParaRPr lang="fr-FR" dirty="0"/>
        </a:p>
      </dgm:t>
    </dgm:pt>
    <dgm:pt modelId="{49399C85-0469-4567-9A41-B1048D6A7905}" type="parTrans" cxnId="{69E736DA-288C-4361-911B-DF535AD0C439}">
      <dgm:prSet/>
      <dgm:spPr/>
      <dgm:t>
        <a:bodyPr/>
        <a:lstStyle/>
        <a:p>
          <a:endParaRPr lang="fr-FR"/>
        </a:p>
      </dgm:t>
    </dgm:pt>
    <dgm:pt modelId="{CE6B5F47-09D6-4075-BB3B-273CB867232F}" type="sibTrans" cxnId="{69E736DA-288C-4361-911B-DF535AD0C439}">
      <dgm:prSet/>
      <dgm:spPr/>
      <dgm:t>
        <a:bodyPr/>
        <a:lstStyle/>
        <a:p>
          <a:endParaRPr lang="fr-FR"/>
        </a:p>
      </dgm:t>
    </dgm:pt>
    <dgm:pt modelId="{E288E1A4-C3F3-443A-BEC5-B6B8124F5BD9}">
      <dgm:prSet phldrT="[Texte]"/>
      <dgm:spPr/>
      <dgm:t>
        <a:bodyPr/>
        <a:lstStyle/>
        <a:p>
          <a:r>
            <a:rPr lang="fr-FR" b="0" i="0" dirty="0"/>
            <a:t>Filtrage des mots vides</a:t>
          </a:r>
          <a:endParaRPr lang="fr-FR" dirty="0"/>
        </a:p>
      </dgm:t>
    </dgm:pt>
    <dgm:pt modelId="{891E6175-979D-4F8F-92B9-3CA866EF7821}" type="parTrans" cxnId="{34C09289-3C13-4ACC-A941-631E3E87A9CE}">
      <dgm:prSet/>
      <dgm:spPr/>
      <dgm:t>
        <a:bodyPr/>
        <a:lstStyle/>
        <a:p>
          <a:endParaRPr lang="fr-FR"/>
        </a:p>
      </dgm:t>
    </dgm:pt>
    <dgm:pt modelId="{2883A76E-2064-46C9-9771-17690982047E}" type="sibTrans" cxnId="{34C09289-3C13-4ACC-A941-631E3E87A9CE}">
      <dgm:prSet/>
      <dgm:spPr/>
      <dgm:t>
        <a:bodyPr/>
        <a:lstStyle/>
        <a:p>
          <a:endParaRPr lang="fr-FR"/>
        </a:p>
      </dgm:t>
    </dgm:pt>
    <dgm:pt modelId="{6B7A73CD-DB7C-43C9-9415-BB8B00030454}">
      <dgm:prSet phldrT="[Texte]"/>
      <dgm:spPr/>
      <dgm:t>
        <a:bodyPr/>
        <a:lstStyle/>
        <a:p>
          <a:r>
            <a:rPr lang="fr-FR" b="0" i="0" dirty="0"/>
            <a:t>Lemmatisation</a:t>
          </a:r>
          <a:endParaRPr lang="fr-FR" dirty="0"/>
        </a:p>
      </dgm:t>
    </dgm:pt>
    <dgm:pt modelId="{1B1557E0-8869-4EEC-A434-782474703CAD}" type="parTrans" cxnId="{706F2C79-F345-47D6-A96B-432747000DEB}">
      <dgm:prSet/>
      <dgm:spPr/>
      <dgm:t>
        <a:bodyPr/>
        <a:lstStyle/>
        <a:p>
          <a:endParaRPr lang="fr-FR"/>
        </a:p>
      </dgm:t>
    </dgm:pt>
    <dgm:pt modelId="{2CFE7F73-C230-44BB-9119-042C7AFBD41F}" type="sibTrans" cxnId="{706F2C79-F345-47D6-A96B-432747000DEB}">
      <dgm:prSet/>
      <dgm:spPr/>
      <dgm:t>
        <a:bodyPr/>
        <a:lstStyle/>
        <a:p>
          <a:endParaRPr lang="fr-FR"/>
        </a:p>
      </dgm:t>
    </dgm:pt>
    <dgm:pt modelId="{4E04E239-6F63-4EDB-812D-2D09E655C66A}" type="pres">
      <dgm:prSet presAssocID="{EBA0EB7C-71AE-4240-AF80-674DF6D3D07F}" presName="linearFlow" presStyleCnt="0">
        <dgm:presLayoutVars>
          <dgm:dir/>
          <dgm:resizeHandles val="exact"/>
        </dgm:presLayoutVars>
      </dgm:prSet>
      <dgm:spPr/>
    </dgm:pt>
    <dgm:pt modelId="{2839FF21-88A1-407B-B8BB-6DFC9B7F5F9E}" type="pres">
      <dgm:prSet presAssocID="{BBA9AF4E-7929-458C-8C11-79E6B0C9AE1A}" presName="composite" presStyleCnt="0"/>
      <dgm:spPr/>
    </dgm:pt>
    <dgm:pt modelId="{42E831A1-5207-4B68-8D96-BB910837B295}" type="pres">
      <dgm:prSet presAssocID="{BBA9AF4E-7929-458C-8C11-79E6B0C9AE1A}"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C68A936-C106-490D-A38E-CD762DAB58C3}" type="pres">
      <dgm:prSet presAssocID="{BBA9AF4E-7929-458C-8C11-79E6B0C9AE1A}" presName="txShp" presStyleLbl="node1" presStyleIdx="0" presStyleCnt="5">
        <dgm:presLayoutVars>
          <dgm:bulletEnabled val="1"/>
        </dgm:presLayoutVars>
      </dgm:prSet>
      <dgm:spPr/>
    </dgm:pt>
    <dgm:pt modelId="{99FF4802-C0DB-41F0-93A1-40420A68B81A}" type="pres">
      <dgm:prSet presAssocID="{45D845D9-DD29-4822-BD85-5605FC610974}" presName="spacing" presStyleCnt="0"/>
      <dgm:spPr/>
    </dgm:pt>
    <dgm:pt modelId="{661F4DA9-B0F0-4254-8EEA-CBB37EF0F945}" type="pres">
      <dgm:prSet presAssocID="{CDF7094D-1412-4497-836C-3B2AB5EFBA83}" presName="composite" presStyleCnt="0"/>
      <dgm:spPr/>
    </dgm:pt>
    <dgm:pt modelId="{93366C9E-3FFC-4B6C-BC4C-5911BA879344}" type="pres">
      <dgm:prSet presAssocID="{CDF7094D-1412-4497-836C-3B2AB5EFBA8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CB4BC4A-32CF-4BA7-B6F8-53C073A6A0B4}" type="pres">
      <dgm:prSet presAssocID="{CDF7094D-1412-4497-836C-3B2AB5EFBA83}" presName="txShp" presStyleLbl="node1" presStyleIdx="1" presStyleCnt="5">
        <dgm:presLayoutVars>
          <dgm:bulletEnabled val="1"/>
        </dgm:presLayoutVars>
      </dgm:prSet>
      <dgm:spPr/>
    </dgm:pt>
    <dgm:pt modelId="{FFE5B486-3F39-416C-835E-784C11349BBD}" type="pres">
      <dgm:prSet presAssocID="{615030AD-EF42-48D6-B647-5684E36486F6}" presName="spacing" presStyleCnt="0"/>
      <dgm:spPr/>
    </dgm:pt>
    <dgm:pt modelId="{F51B8264-43D1-4A91-A44C-9E4A35FAE440}" type="pres">
      <dgm:prSet presAssocID="{3307570A-7BF6-4C4E-A4AB-B86D26801FAF}" presName="composite" presStyleCnt="0"/>
      <dgm:spPr/>
    </dgm:pt>
    <dgm:pt modelId="{9BF9BFD2-C031-4D57-B591-F0A8F6A4571E}" type="pres">
      <dgm:prSet presAssocID="{3307570A-7BF6-4C4E-A4AB-B86D26801FA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05AECCB-5365-447D-B441-E1B25F08F151}" type="pres">
      <dgm:prSet presAssocID="{3307570A-7BF6-4C4E-A4AB-B86D26801FAF}" presName="txShp" presStyleLbl="node1" presStyleIdx="2" presStyleCnt="5">
        <dgm:presLayoutVars>
          <dgm:bulletEnabled val="1"/>
        </dgm:presLayoutVars>
      </dgm:prSet>
      <dgm:spPr/>
    </dgm:pt>
    <dgm:pt modelId="{4BE459EB-3B67-491A-8686-B0A98E26B64E}" type="pres">
      <dgm:prSet presAssocID="{CE6B5F47-09D6-4075-BB3B-273CB867232F}" presName="spacing" presStyleCnt="0"/>
      <dgm:spPr/>
    </dgm:pt>
    <dgm:pt modelId="{8050B7EA-7416-48FF-9648-EF70BF635D62}" type="pres">
      <dgm:prSet presAssocID="{6B7A73CD-DB7C-43C9-9415-BB8B00030454}" presName="composite" presStyleCnt="0"/>
      <dgm:spPr/>
    </dgm:pt>
    <dgm:pt modelId="{EDFF0F2A-C9DC-402E-B48B-48A2378C6050}" type="pres">
      <dgm:prSet presAssocID="{6B7A73CD-DB7C-43C9-9415-BB8B00030454}"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1F726C-1313-4868-8202-F6A3540A42BC}" type="pres">
      <dgm:prSet presAssocID="{6B7A73CD-DB7C-43C9-9415-BB8B00030454}" presName="txShp" presStyleLbl="node1" presStyleIdx="3" presStyleCnt="5">
        <dgm:presLayoutVars>
          <dgm:bulletEnabled val="1"/>
        </dgm:presLayoutVars>
      </dgm:prSet>
      <dgm:spPr/>
    </dgm:pt>
    <dgm:pt modelId="{14C3676B-FE7C-403D-9E25-37084A496F42}" type="pres">
      <dgm:prSet presAssocID="{2CFE7F73-C230-44BB-9119-042C7AFBD41F}" presName="spacing" presStyleCnt="0"/>
      <dgm:spPr/>
    </dgm:pt>
    <dgm:pt modelId="{AAE45A4E-AF09-4A04-B08B-9850930EB229}" type="pres">
      <dgm:prSet presAssocID="{E288E1A4-C3F3-443A-BEC5-B6B8124F5BD9}" presName="composite" presStyleCnt="0"/>
      <dgm:spPr/>
    </dgm:pt>
    <dgm:pt modelId="{3CEE6A7F-39B9-473A-873F-4FD275413B94}" type="pres">
      <dgm:prSet presAssocID="{E288E1A4-C3F3-443A-BEC5-B6B8124F5BD9}"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A4DB4145-2E76-4391-9C43-4A347677FBA7}" type="pres">
      <dgm:prSet presAssocID="{E288E1A4-C3F3-443A-BEC5-B6B8124F5BD9}" presName="txShp" presStyleLbl="node1" presStyleIdx="4" presStyleCnt="5">
        <dgm:presLayoutVars>
          <dgm:bulletEnabled val="1"/>
        </dgm:presLayoutVars>
      </dgm:prSet>
      <dgm:spPr/>
    </dgm:pt>
  </dgm:ptLst>
  <dgm:cxnLst>
    <dgm:cxn modelId="{5EC2DF1C-5DB0-4F71-AB12-6F52C1ACCAC3}" srcId="{EBA0EB7C-71AE-4240-AF80-674DF6D3D07F}" destId="{BBA9AF4E-7929-458C-8C11-79E6B0C9AE1A}" srcOrd="0" destOrd="0" parTransId="{6106A1EE-D955-4B17-A9B9-CCE38BD9F8ED}" sibTransId="{45D845D9-DD29-4822-BD85-5605FC610974}"/>
    <dgm:cxn modelId="{E34E4B42-1B51-4DD5-9D33-7AFC5D8CAB3A}" type="presOf" srcId="{EBA0EB7C-71AE-4240-AF80-674DF6D3D07F}" destId="{4E04E239-6F63-4EDB-812D-2D09E655C66A}" srcOrd="0" destOrd="0" presId="urn:microsoft.com/office/officeart/2005/8/layout/vList3"/>
    <dgm:cxn modelId="{FE429742-206E-439E-8E27-217CDDAC0544}" srcId="{EBA0EB7C-71AE-4240-AF80-674DF6D3D07F}" destId="{CDF7094D-1412-4497-836C-3B2AB5EFBA83}" srcOrd="1" destOrd="0" parTransId="{2F5C2B9D-7DA2-4C24-993A-BCD46002461A}" sibTransId="{615030AD-EF42-48D6-B647-5684E36486F6}"/>
    <dgm:cxn modelId="{C1DA2850-6761-4F31-AA63-27F6D3A43FA9}" type="presOf" srcId="{6B7A73CD-DB7C-43C9-9415-BB8B00030454}" destId="{971F726C-1313-4868-8202-F6A3540A42BC}" srcOrd="0" destOrd="0" presId="urn:microsoft.com/office/officeart/2005/8/layout/vList3"/>
    <dgm:cxn modelId="{706F2C79-F345-47D6-A96B-432747000DEB}" srcId="{EBA0EB7C-71AE-4240-AF80-674DF6D3D07F}" destId="{6B7A73CD-DB7C-43C9-9415-BB8B00030454}" srcOrd="3" destOrd="0" parTransId="{1B1557E0-8869-4EEC-A434-782474703CAD}" sibTransId="{2CFE7F73-C230-44BB-9119-042C7AFBD41F}"/>
    <dgm:cxn modelId="{34C09289-3C13-4ACC-A941-631E3E87A9CE}" srcId="{EBA0EB7C-71AE-4240-AF80-674DF6D3D07F}" destId="{E288E1A4-C3F3-443A-BEC5-B6B8124F5BD9}" srcOrd="4" destOrd="0" parTransId="{891E6175-979D-4F8F-92B9-3CA866EF7821}" sibTransId="{2883A76E-2064-46C9-9771-17690982047E}"/>
    <dgm:cxn modelId="{368C86A0-5E0C-4828-AA7A-4B314D5C924D}" type="presOf" srcId="{CDF7094D-1412-4497-836C-3B2AB5EFBA83}" destId="{4CB4BC4A-32CF-4BA7-B6F8-53C073A6A0B4}" srcOrd="0" destOrd="0" presId="urn:microsoft.com/office/officeart/2005/8/layout/vList3"/>
    <dgm:cxn modelId="{C23950A8-9ADE-46C8-A117-0DFB672C82B4}" type="presOf" srcId="{E288E1A4-C3F3-443A-BEC5-B6B8124F5BD9}" destId="{A4DB4145-2E76-4391-9C43-4A347677FBA7}" srcOrd="0" destOrd="0" presId="urn:microsoft.com/office/officeart/2005/8/layout/vList3"/>
    <dgm:cxn modelId="{18ECCECD-EE11-4C97-A4C5-195361928820}" type="presOf" srcId="{BBA9AF4E-7929-458C-8C11-79E6B0C9AE1A}" destId="{CC68A936-C106-490D-A38E-CD762DAB58C3}" srcOrd="0" destOrd="0" presId="urn:microsoft.com/office/officeart/2005/8/layout/vList3"/>
    <dgm:cxn modelId="{69E736DA-288C-4361-911B-DF535AD0C439}" srcId="{EBA0EB7C-71AE-4240-AF80-674DF6D3D07F}" destId="{3307570A-7BF6-4C4E-A4AB-B86D26801FAF}" srcOrd="2" destOrd="0" parTransId="{49399C85-0469-4567-9A41-B1048D6A7905}" sibTransId="{CE6B5F47-09D6-4075-BB3B-273CB867232F}"/>
    <dgm:cxn modelId="{56AD31FD-4DC2-4E13-965E-0FBBCC00B922}" type="presOf" srcId="{3307570A-7BF6-4C4E-A4AB-B86D26801FAF}" destId="{705AECCB-5365-447D-B441-E1B25F08F151}" srcOrd="0" destOrd="0" presId="urn:microsoft.com/office/officeart/2005/8/layout/vList3"/>
    <dgm:cxn modelId="{1940B664-3AFE-4D4E-A96E-9ED380C38608}" type="presParOf" srcId="{4E04E239-6F63-4EDB-812D-2D09E655C66A}" destId="{2839FF21-88A1-407B-B8BB-6DFC9B7F5F9E}" srcOrd="0" destOrd="0" presId="urn:microsoft.com/office/officeart/2005/8/layout/vList3"/>
    <dgm:cxn modelId="{B32147E2-A6FF-4F06-A34D-57059F780C56}" type="presParOf" srcId="{2839FF21-88A1-407B-B8BB-6DFC9B7F5F9E}" destId="{42E831A1-5207-4B68-8D96-BB910837B295}" srcOrd="0" destOrd="0" presId="urn:microsoft.com/office/officeart/2005/8/layout/vList3"/>
    <dgm:cxn modelId="{39AD6C07-313C-42AA-9F58-CE9AF19AAF52}" type="presParOf" srcId="{2839FF21-88A1-407B-B8BB-6DFC9B7F5F9E}" destId="{CC68A936-C106-490D-A38E-CD762DAB58C3}" srcOrd="1" destOrd="0" presId="urn:microsoft.com/office/officeart/2005/8/layout/vList3"/>
    <dgm:cxn modelId="{84ED5271-56A5-44F3-9D6D-888634AF45AB}" type="presParOf" srcId="{4E04E239-6F63-4EDB-812D-2D09E655C66A}" destId="{99FF4802-C0DB-41F0-93A1-40420A68B81A}" srcOrd="1" destOrd="0" presId="urn:microsoft.com/office/officeart/2005/8/layout/vList3"/>
    <dgm:cxn modelId="{42EDF9A8-E179-4BC7-9510-BC395DD56E0F}" type="presParOf" srcId="{4E04E239-6F63-4EDB-812D-2D09E655C66A}" destId="{661F4DA9-B0F0-4254-8EEA-CBB37EF0F945}" srcOrd="2" destOrd="0" presId="urn:microsoft.com/office/officeart/2005/8/layout/vList3"/>
    <dgm:cxn modelId="{E9E9FA74-241E-4774-A7B0-FCA30863774C}" type="presParOf" srcId="{661F4DA9-B0F0-4254-8EEA-CBB37EF0F945}" destId="{93366C9E-3FFC-4B6C-BC4C-5911BA879344}" srcOrd="0" destOrd="0" presId="urn:microsoft.com/office/officeart/2005/8/layout/vList3"/>
    <dgm:cxn modelId="{A2A42D9F-1352-4812-83CF-A6F7692E539C}" type="presParOf" srcId="{661F4DA9-B0F0-4254-8EEA-CBB37EF0F945}" destId="{4CB4BC4A-32CF-4BA7-B6F8-53C073A6A0B4}" srcOrd="1" destOrd="0" presId="urn:microsoft.com/office/officeart/2005/8/layout/vList3"/>
    <dgm:cxn modelId="{048A615D-AAD1-4612-9E48-694FC0D4DD46}" type="presParOf" srcId="{4E04E239-6F63-4EDB-812D-2D09E655C66A}" destId="{FFE5B486-3F39-416C-835E-784C11349BBD}" srcOrd="3" destOrd="0" presId="urn:microsoft.com/office/officeart/2005/8/layout/vList3"/>
    <dgm:cxn modelId="{C0ADFBFA-602C-40D3-BA2D-C8A0BB6D3EDE}" type="presParOf" srcId="{4E04E239-6F63-4EDB-812D-2D09E655C66A}" destId="{F51B8264-43D1-4A91-A44C-9E4A35FAE440}" srcOrd="4" destOrd="0" presId="urn:microsoft.com/office/officeart/2005/8/layout/vList3"/>
    <dgm:cxn modelId="{FE04DDFF-679D-4249-A423-6C6B8F99301C}" type="presParOf" srcId="{F51B8264-43D1-4A91-A44C-9E4A35FAE440}" destId="{9BF9BFD2-C031-4D57-B591-F0A8F6A4571E}" srcOrd="0" destOrd="0" presId="urn:microsoft.com/office/officeart/2005/8/layout/vList3"/>
    <dgm:cxn modelId="{05581380-168A-4A94-B803-1687C9DBB375}" type="presParOf" srcId="{F51B8264-43D1-4A91-A44C-9E4A35FAE440}" destId="{705AECCB-5365-447D-B441-E1B25F08F151}" srcOrd="1" destOrd="0" presId="urn:microsoft.com/office/officeart/2005/8/layout/vList3"/>
    <dgm:cxn modelId="{07D58DD3-90B6-4DE5-BFCF-3E8F580F30B3}" type="presParOf" srcId="{4E04E239-6F63-4EDB-812D-2D09E655C66A}" destId="{4BE459EB-3B67-491A-8686-B0A98E26B64E}" srcOrd="5" destOrd="0" presId="urn:microsoft.com/office/officeart/2005/8/layout/vList3"/>
    <dgm:cxn modelId="{642C2ADD-C411-42DB-AD7A-3B60AA826EF0}" type="presParOf" srcId="{4E04E239-6F63-4EDB-812D-2D09E655C66A}" destId="{8050B7EA-7416-48FF-9648-EF70BF635D62}" srcOrd="6" destOrd="0" presId="urn:microsoft.com/office/officeart/2005/8/layout/vList3"/>
    <dgm:cxn modelId="{4FAEDF42-9EB6-482D-BC89-73A941C82DBA}" type="presParOf" srcId="{8050B7EA-7416-48FF-9648-EF70BF635D62}" destId="{EDFF0F2A-C9DC-402E-B48B-48A2378C6050}" srcOrd="0" destOrd="0" presId="urn:microsoft.com/office/officeart/2005/8/layout/vList3"/>
    <dgm:cxn modelId="{69B30375-ACD2-4C77-88EA-3B5FEBC11273}" type="presParOf" srcId="{8050B7EA-7416-48FF-9648-EF70BF635D62}" destId="{971F726C-1313-4868-8202-F6A3540A42BC}" srcOrd="1" destOrd="0" presId="urn:microsoft.com/office/officeart/2005/8/layout/vList3"/>
    <dgm:cxn modelId="{1762109C-A8A2-4872-92B6-20F7729590A5}" type="presParOf" srcId="{4E04E239-6F63-4EDB-812D-2D09E655C66A}" destId="{14C3676B-FE7C-403D-9E25-37084A496F42}" srcOrd="7" destOrd="0" presId="urn:microsoft.com/office/officeart/2005/8/layout/vList3"/>
    <dgm:cxn modelId="{62CB3E2C-368E-4164-B1EC-18E4299073D5}" type="presParOf" srcId="{4E04E239-6F63-4EDB-812D-2D09E655C66A}" destId="{AAE45A4E-AF09-4A04-B08B-9850930EB229}" srcOrd="8" destOrd="0" presId="urn:microsoft.com/office/officeart/2005/8/layout/vList3"/>
    <dgm:cxn modelId="{675EE22A-BE22-44FE-92E5-65E4FAAF9C94}" type="presParOf" srcId="{AAE45A4E-AF09-4A04-B08B-9850930EB229}" destId="{3CEE6A7F-39B9-473A-873F-4FD275413B94}" srcOrd="0" destOrd="0" presId="urn:microsoft.com/office/officeart/2005/8/layout/vList3"/>
    <dgm:cxn modelId="{F55E98E4-6093-47B1-A183-E451CB2C939C}" type="presParOf" srcId="{AAE45A4E-AF09-4A04-B08B-9850930EB229}" destId="{A4DB4145-2E76-4391-9C43-4A347677FB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0EB7C-71AE-4240-AF80-674DF6D3D07F}" type="doc">
      <dgm:prSet loTypeId="urn:microsoft.com/office/officeart/2005/8/layout/vList3" loCatId="list" qsTypeId="urn:microsoft.com/office/officeart/2005/8/quickstyle/simple1" qsCatId="simple" csTypeId="urn:microsoft.com/office/officeart/2005/8/colors/accent1_2" csCatId="accent1" phldr="1"/>
      <dgm:spPr/>
    </dgm:pt>
    <dgm:pt modelId="{BBA9AF4E-7929-458C-8C11-79E6B0C9AE1A}">
      <dgm:prSet phldrT="[Texte]"/>
      <dgm:spPr/>
      <dgm:t>
        <a:bodyPr/>
        <a:lstStyle/>
        <a:p>
          <a:r>
            <a:rPr lang="fr-FR" dirty="0"/>
            <a:t>Conversion en chaine de caractères</a:t>
          </a:r>
        </a:p>
      </dgm:t>
    </dgm:pt>
    <dgm:pt modelId="{6106A1EE-D955-4B17-A9B9-CCE38BD9F8ED}" type="parTrans" cxnId="{5EC2DF1C-5DB0-4F71-AB12-6F52C1ACCAC3}">
      <dgm:prSet/>
      <dgm:spPr/>
      <dgm:t>
        <a:bodyPr/>
        <a:lstStyle/>
        <a:p>
          <a:endParaRPr lang="fr-FR"/>
        </a:p>
      </dgm:t>
    </dgm:pt>
    <dgm:pt modelId="{45D845D9-DD29-4822-BD85-5605FC610974}" type="sibTrans" cxnId="{5EC2DF1C-5DB0-4F71-AB12-6F52C1ACCAC3}">
      <dgm:prSet/>
      <dgm:spPr/>
      <dgm:t>
        <a:bodyPr/>
        <a:lstStyle/>
        <a:p>
          <a:endParaRPr lang="fr-FR"/>
        </a:p>
      </dgm:t>
    </dgm:pt>
    <dgm:pt modelId="{CDF7094D-1412-4497-836C-3B2AB5EFBA83}">
      <dgm:prSet phldrT="[Texte]"/>
      <dgm:spPr/>
      <dgm:t>
        <a:bodyPr/>
        <a:lstStyle/>
        <a:p>
          <a:r>
            <a:rPr lang="fr-FR" dirty="0"/>
            <a:t>Eliminer les espaces au début et fin des mots</a:t>
          </a:r>
        </a:p>
      </dgm:t>
    </dgm:pt>
    <dgm:pt modelId="{2F5C2B9D-7DA2-4C24-993A-BCD46002461A}" type="parTrans" cxnId="{FE429742-206E-439E-8E27-217CDDAC0544}">
      <dgm:prSet/>
      <dgm:spPr/>
      <dgm:t>
        <a:bodyPr/>
        <a:lstStyle/>
        <a:p>
          <a:endParaRPr lang="fr-FR"/>
        </a:p>
      </dgm:t>
    </dgm:pt>
    <dgm:pt modelId="{615030AD-EF42-48D6-B647-5684E36486F6}" type="sibTrans" cxnId="{FE429742-206E-439E-8E27-217CDDAC0544}">
      <dgm:prSet/>
      <dgm:spPr/>
      <dgm:t>
        <a:bodyPr/>
        <a:lstStyle/>
        <a:p>
          <a:endParaRPr lang="fr-FR"/>
        </a:p>
      </dgm:t>
    </dgm:pt>
    <dgm:pt modelId="{3307570A-7BF6-4C4E-A4AB-B86D26801FAF}">
      <dgm:prSet phldrT="[Texte]"/>
      <dgm:spPr/>
      <dgm:t>
        <a:bodyPr/>
        <a:lstStyle/>
        <a:p>
          <a:r>
            <a:rPr lang="fr-FR" b="0" i="0" dirty="0"/>
            <a:t>Conversion en minuscules</a:t>
          </a:r>
          <a:endParaRPr lang="fr-FR" dirty="0"/>
        </a:p>
      </dgm:t>
    </dgm:pt>
    <dgm:pt modelId="{49399C85-0469-4567-9A41-B1048D6A7905}" type="parTrans" cxnId="{69E736DA-288C-4361-911B-DF535AD0C439}">
      <dgm:prSet/>
      <dgm:spPr/>
      <dgm:t>
        <a:bodyPr/>
        <a:lstStyle/>
        <a:p>
          <a:endParaRPr lang="fr-FR"/>
        </a:p>
      </dgm:t>
    </dgm:pt>
    <dgm:pt modelId="{CE6B5F47-09D6-4075-BB3B-273CB867232F}" type="sibTrans" cxnId="{69E736DA-288C-4361-911B-DF535AD0C439}">
      <dgm:prSet/>
      <dgm:spPr/>
      <dgm:t>
        <a:bodyPr/>
        <a:lstStyle/>
        <a:p>
          <a:endParaRPr lang="fr-FR"/>
        </a:p>
      </dgm:t>
    </dgm:pt>
    <dgm:pt modelId="{E288E1A4-C3F3-443A-BEC5-B6B8124F5BD9}">
      <dgm:prSet phldrT="[Texte]"/>
      <dgm:spPr/>
      <dgm:t>
        <a:bodyPr/>
        <a:lstStyle/>
        <a:p>
          <a:r>
            <a:rPr lang="fr-FR" b="0" i="0" dirty="0"/>
            <a:t>Filtrage des mots vides</a:t>
          </a:r>
          <a:endParaRPr lang="fr-FR" dirty="0"/>
        </a:p>
      </dgm:t>
    </dgm:pt>
    <dgm:pt modelId="{891E6175-979D-4F8F-92B9-3CA866EF7821}" type="parTrans" cxnId="{34C09289-3C13-4ACC-A941-631E3E87A9CE}">
      <dgm:prSet/>
      <dgm:spPr/>
      <dgm:t>
        <a:bodyPr/>
        <a:lstStyle/>
        <a:p>
          <a:endParaRPr lang="fr-FR"/>
        </a:p>
      </dgm:t>
    </dgm:pt>
    <dgm:pt modelId="{2883A76E-2064-46C9-9771-17690982047E}" type="sibTrans" cxnId="{34C09289-3C13-4ACC-A941-631E3E87A9CE}">
      <dgm:prSet/>
      <dgm:spPr/>
      <dgm:t>
        <a:bodyPr/>
        <a:lstStyle/>
        <a:p>
          <a:endParaRPr lang="fr-FR"/>
        </a:p>
      </dgm:t>
    </dgm:pt>
    <dgm:pt modelId="{6B7A73CD-DB7C-43C9-9415-BB8B00030454}">
      <dgm:prSet phldrT="[Texte]"/>
      <dgm:spPr/>
      <dgm:t>
        <a:bodyPr/>
        <a:lstStyle/>
        <a:p>
          <a:r>
            <a:rPr lang="fr-FR" dirty="0"/>
            <a:t>Supprimer les virgules</a:t>
          </a:r>
        </a:p>
      </dgm:t>
    </dgm:pt>
    <dgm:pt modelId="{1B1557E0-8869-4EEC-A434-782474703CAD}" type="parTrans" cxnId="{706F2C79-F345-47D6-A96B-432747000DEB}">
      <dgm:prSet/>
      <dgm:spPr/>
      <dgm:t>
        <a:bodyPr/>
        <a:lstStyle/>
        <a:p>
          <a:endParaRPr lang="fr-FR"/>
        </a:p>
      </dgm:t>
    </dgm:pt>
    <dgm:pt modelId="{2CFE7F73-C230-44BB-9119-042C7AFBD41F}" type="sibTrans" cxnId="{706F2C79-F345-47D6-A96B-432747000DEB}">
      <dgm:prSet/>
      <dgm:spPr/>
      <dgm:t>
        <a:bodyPr/>
        <a:lstStyle/>
        <a:p>
          <a:endParaRPr lang="fr-FR"/>
        </a:p>
      </dgm:t>
    </dgm:pt>
    <dgm:pt modelId="{4E04E239-6F63-4EDB-812D-2D09E655C66A}" type="pres">
      <dgm:prSet presAssocID="{EBA0EB7C-71AE-4240-AF80-674DF6D3D07F}" presName="linearFlow" presStyleCnt="0">
        <dgm:presLayoutVars>
          <dgm:dir/>
          <dgm:resizeHandles val="exact"/>
        </dgm:presLayoutVars>
      </dgm:prSet>
      <dgm:spPr/>
    </dgm:pt>
    <dgm:pt modelId="{2839FF21-88A1-407B-B8BB-6DFC9B7F5F9E}" type="pres">
      <dgm:prSet presAssocID="{BBA9AF4E-7929-458C-8C11-79E6B0C9AE1A}" presName="composite" presStyleCnt="0"/>
      <dgm:spPr/>
    </dgm:pt>
    <dgm:pt modelId="{42E831A1-5207-4B68-8D96-BB910837B295}" type="pres">
      <dgm:prSet presAssocID="{BBA9AF4E-7929-458C-8C11-79E6B0C9AE1A}"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C68A936-C106-490D-A38E-CD762DAB58C3}" type="pres">
      <dgm:prSet presAssocID="{BBA9AF4E-7929-458C-8C11-79E6B0C9AE1A}" presName="txShp" presStyleLbl="node1" presStyleIdx="0" presStyleCnt="5">
        <dgm:presLayoutVars>
          <dgm:bulletEnabled val="1"/>
        </dgm:presLayoutVars>
      </dgm:prSet>
      <dgm:spPr/>
    </dgm:pt>
    <dgm:pt modelId="{99FF4802-C0DB-41F0-93A1-40420A68B81A}" type="pres">
      <dgm:prSet presAssocID="{45D845D9-DD29-4822-BD85-5605FC610974}" presName="spacing" presStyleCnt="0"/>
      <dgm:spPr/>
    </dgm:pt>
    <dgm:pt modelId="{661F4DA9-B0F0-4254-8EEA-CBB37EF0F945}" type="pres">
      <dgm:prSet presAssocID="{CDF7094D-1412-4497-836C-3B2AB5EFBA83}" presName="composite" presStyleCnt="0"/>
      <dgm:spPr/>
    </dgm:pt>
    <dgm:pt modelId="{93366C9E-3FFC-4B6C-BC4C-5911BA879344}" type="pres">
      <dgm:prSet presAssocID="{CDF7094D-1412-4497-836C-3B2AB5EFBA8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CB4BC4A-32CF-4BA7-B6F8-53C073A6A0B4}" type="pres">
      <dgm:prSet presAssocID="{CDF7094D-1412-4497-836C-3B2AB5EFBA83}" presName="txShp" presStyleLbl="node1" presStyleIdx="1" presStyleCnt="5">
        <dgm:presLayoutVars>
          <dgm:bulletEnabled val="1"/>
        </dgm:presLayoutVars>
      </dgm:prSet>
      <dgm:spPr/>
    </dgm:pt>
    <dgm:pt modelId="{FFE5B486-3F39-416C-835E-784C11349BBD}" type="pres">
      <dgm:prSet presAssocID="{615030AD-EF42-48D6-B647-5684E36486F6}" presName="spacing" presStyleCnt="0"/>
      <dgm:spPr/>
    </dgm:pt>
    <dgm:pt modelId="{F51B8264-43D1-4A91-A44C-9E4A35FAE440}" type="pres">
      <dgm:prSet presAssocID="{3307570A-7BF6-4C4E-A4AB-B86D26801FAF}" presName="composite" presStyleCnt="0"/>
      <dgm:spPr/>
    </dgm:pt>
    <dgm:pt modelId="{9BF9BFD2-C031-4D57-B591-F0A8F6A4571E}" type="pres">
      <dgm:prSet presAssocID="{3307570A-7BF6-4C4E-A4AB-B86D26801FA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05AECCB-5365-447D-B441-E1B25F08F151}" type="pres">
      <dgm:prSet presAssocID="{3307570A-7BF6-4C4E-A4AB-B86D26801FAF}" presName="txShp" presStyleLbl="node1" presStyleIdx="2" presStyleCnt="5">
        <dgm:presLayoutVars>
          <dgm:bulletEnabled val="1"/>
        </dgm:presLayoutVars>
      </dgm:prSet>
      <dgm:spPr/>
    </dgm:pt>
    <dgm:pt modelId="{4BE459EB-3B67-491A-8686-B0A98E26B64E}" type="pres">
      <dgm:prSet presAssocID="{CE6B5F47-09D6-4075-BB3B-273CB867232F}" presName="spacing" presStyleCnt="0"/>
      <dgm:spPr/>
    </dgm:pt>
    <dgm:pt modelId="{8050B7EA-7416-48FF-9648-EF70BF635D62}" type="pres">
      <dgm:prSet presAssocID="{6B7A73CD-DB7C-43C9-9415-BB8B00030454}" presName="composite" presStyleCnt="0"/>
      <dgm:spPr/>
    </dgm:pt>
    <dgm:pt modelId="{EDFF0F2A-C9DC-402E-B48B-48A2378C6050}" type="pres">
      <dgm:prSet presAssocID="{6B7A73CD-DB7C-43C9-9415-BB8B00030454}"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1F726C-1313-4868-8202-F6A3540A42BC}" type="pres">
      <dgm:prSet presAssocID="{6B7A73CD-DB7C-43C9-9415-BB8B00030454}" presName="txShp" presStyleLbl="node1" presStyleIdx="3" presStyleCnt="5">
        <dgm:presLayoutVars>
          <dgm:bulletEnabled val="1"/>
        </dgm:presLayoutVars>
      </dgm:prSet>
      <dgm:spPr/>
    </dgm:pt>
    <dgm:pt modelId="{14C3676B-FE7C-403D-9E25-37084A496F42}" type="pres">
      <dgm:prSet presAssocID="{2CFE7F73-C230-44BB-9119-042C7AFBD41F}" presName="spacing" presStyleCnt="0"/>
      <dgm:spPr/>
    </dgm:pt>
    <dgm:pt modelId="{AAE45A4E-AF09-4A04-B08B-9850930EB229}" type="pres">
      <dgm:prSet presAssocID="{E288E1A4-C3F3-443A-BEC5-B6B8124F5BD9}" presName="composite" presStyleCnt="0"/>
      <dgm:spPr/>
    </dgm:pt>
    <dgm:pt modelId="{3CEE6A7F-39B9-473A-873F-4FD275413B94}" type="pres">
      <dgm:prSet presAssocID="{E288E1A4-C3F3-443A-BEC5-B6B8124F5BD9}"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A4DB4145-2E76-4391-9C43-4A347677FBA7}" type="pres">
      <dgm:prSet presAssocID="{E288E1A4-C3F3-443A-BEC5-B6B8124F5BD9}" presName="txShp" presStyleLbl="node1" presStyleIdx="4" presStyleCnt="5">
        <dgm:presLayoutVars>
          <dgm:bulletEnabled val="1"/>
        </dgm:presLayoutVars>
      </dgm:prSet>
      <dgm:spPr/>
    </dgm:pt>
  </dgm:ptLst>
  <dgm:cxnLst>
    <dgm:cxn modelId="{5EC2DF1C-5DB0-4F71-AB12-6F52C1ACCAC3}" srcId="{EBA0EB7C-71AE-4240-AF80-674DF6D3D07F}" destId="{BBA9AF4E-7929-458C-8C11-79E6B0C9AE1A}" srcOrd="0" destOrd="0" parTransId="{6106A1EE-D955-4B17-A9B9-CCE38BD9F8ED}" sibTransId="{45D845D9-DD29-4822-BD85-5605FC610974}"/>
    <dgm:cxn modelId="{ECD3111F-9486-4E3A-95A5-01EEA6E38668}" type="presOf" srcId="{CDF7094D-1412-4497-836C-3B2AB5EFBA83}" destId="{4CB4BC4A-32CF-4BA7-B6F8-53C073A6A0B4}" srcOrd="0" destOrd="0" presId="urn:microsoft.com/office/officeart/2005/8/layout/vList3"/>
    <dgm:cxn modelId="{6D6B6C2A-76F9-48D1-9000-7BEC3C827C8A}" type="presOf" srcId="{BBA9AF4E-7929-458C-8C11-79E6B0C9AE1A}" destId="{CC68A936-C106-490D-A38E-CD762DAB58C3}" srcOrd="0" destOrd="0" presId="urn:microsoft.com/office/officeart/2005/8/layout/vList3"/>
    <dgm:cxn modelId="{600F1736-89E5-46EC-AB4F-6BA1975B7D04}" type="presOf" srcId="{6B7A73CD-DB7C-43C9-9415-BB8B00030454}" destId="{971F726C-1313-4868-8202-F6A3540A42BC}" srcOrd="0" destOrd="0" presId="urn:microsoft.com/office/officeart/2005/8/layout/vList3"/>
    <dgm:cxn modelId="{FE429742-206E-439E-8E27-217CDDAC0544}" srcId="{EBA0EB7C-71AE-4240-AF80-674DF6D3D07F}" destId="{CDF7094D-1412-4497-836C-3B2AB5EFBA83}" srcOrd="1" destOrd="0" parTransId="{2F5C2B9D-7DA2-4C24-993A-BCD46002461A}" sibTransId="{615030AD-EF42-48D6-B647-5684E36486F6}"/>
    <dgm:cxn modelId="{706F2C79-F345-47D6-A96B-432747000DEB}" srcId="{EBA0EB7C-71AE-4240-AF80-674DF6D3D07F}" destId="{6B7A73CD-DB7C-43C9-9415-BB8B00030454}" srcOrd="3" destOrd="0" parTransId="{1B1557E0-8869-4EEC-A434-782474703CAD}" sibTransId="{2CFE7F73-C230-44BB-9119-042C7AFBD41F}"/>
    <dgm:cxn modelId="{2B10CE84-8FBB-4106-A951-0D600D03C0FE}" type="presOf" srcId="{3307570A-7BF6-4C4E-A4AB-B86D26801FAF}" destId="{705AECCB-5365-447D-B441-E1B25F08F151}" srcOrd="0" destOrd="0" presId="urn:microsoft.com/office/officeart/2005/8/layout/vList3"/>
    <dgm:cxn modelId="{34C09289-3C13-4ACC-A941-631E3E87A9CE}" srcId="{EBA0EB7C-71AE-4240-AF80-674DF6D3D07F}" destId="{E288E1A4-C3F3-443A-BEC5-B6B8124F5BD9}" srcOrd="4" destOrd="0" parTransId="{891E6175-979D-4F8F-92B9-3CA866EF7821}" sibTransId="{2883A76E-2064-46C9-9771-17690982047E}"/>
    <dgm:cxn modelId="{D0A0FCB2-AE72-4EE0-9AA6-717539D25FE0}" type="presOf" srcId="{EBA0EB7C-71AE-4240-AF80-674DF6D3D07F}" destId="{4E04E239-6F63-4EDB-812D-2D09E655C66A}" srcOrd="0" destOrd="0" presId="urn:microsoft.com/office/officeart/2005/8/layout/vList3"/>
    <dgm:cxn modelId="{2E68E7CB-6F5D-486C-8730-AAA76A0D3018}" type="presOf" srcId="{E288E1A4-C3F3-443A-BEC5-B6B8124F5BD9}" destId="{A4DB4145-2E76-4391-9C43-4A347677FBA7}" srcOrd="0" destOrd="0" presId="urn:microsoft.com/office/officeart/2005/8/layout/vList3"/>
    <dgm:cxn modelId="{69E736DA-288C-4361-911B-DF535AD0C439}" srcId="{EBA0EB7C-71AE-4240-AF80-674DF6D3D07F}" destId="{3307570A-7BF6-4C4E-A4AB-B86D26801FAF}" srcOrd="2" destOrd="0" parTransId="{49399C85-0469-4567-9A41-B1048D6A7905}" sibTransId="{CE6B5F47-09D6-4075-BB3B-273CB867232F}"/>
    <dgm:cxn modelId="{7534C9ED-8462-4319-A030-ED9D2852AD5A}" type="presParOf" srcId="{4E04E239-6F63-4EDB-812D-2D09E655C66A}" destId="{2839FF21-88A1-407B-B8BB-6DFC9B7F5F9E}" srcOrd="0" destOrd="0" presId="urn:microsoft.com/office/officeart/2005/8/layout/vList3"/>
    <dgm:cxn modelId="{9CBD72B8-FCD6-4A09-A0C8-964B247C115C}" type="presParOf" srcId="{2839FF21-88A1-407B-B8BB-6DFC9B7F5F9E}" destId="{42E831A1-5207-4B68-8D96-BB910837B295}" srcOrd="0" destOrd="0" presId="urn:microsoft.com/office/officeart/2005/8/layout/vList3"/>
    <dgm:cxn modelId="{B49CA371-C0F0-4109-8A23-8C6120D3AADA}" type="presParOf" srcId="{2839FF21-88A1-407B-B8BB-6DFC9B7F5F9E}" destId="{CC68A936-C106-490D-A38E-CD762DAB58C3}" srcOrd="1" destOrd="0" presId="urn:microsoft.com/office/officeart/2005/8/layout/vList3"/>
    <dgm:cxn modelId="{7204C107-C184-4197-8018-607501D1DB21}" type="presParOf" srcId="{4E04E239-6F63-4EDB-812D-2D09E655C66A}" destId="{99FF4802-C0DB-41F0-93A1-40420A68B81A}" srcOrd="1" destOrd="0" presId="urn:microsoft.com/office/officeart/2005/8/layout/vList3"/>
    <dgm:cxn modelId="{42D9AE6F-FCCE-43EA-831D-5234BAC101EC}" type="presParOf" srcId="{4E04E239-6F63-4EDB-812D-2D09E655C66A}" destId="{661F4DA9-B0F0-4254-8EEA-CBB37EF0F945}" srcOrd="2" destOrd="0" presId="urn:microsoft.com/office/officeart/2005/8/layout/vList3"/>
    <dgm:cxn modelId="{7763BA2A-17CB-42C8-84A1-B9971FDD23B3}" type="presParOf" srcId="{661F4DA9-B0F0-4254-8EEA-CBB37EF0F945}" destId="{93366C9E-3FFC-4B6C-BC4C-5911BA879344}" srcOrd="0" destOrd="0" presId="urn:microsoft.com/office/officeart/2005/8/layout/vList3"/>
    <dgm:cxn modelId="{86FF77B6-6112-4204-BA6D-0F8680866453}" type="presParOf" srcId="{661F4DA9-B0F0-4254-8EEA-CBB37EF0F945}" destId="{4CB4BC4A-32CF-4BA7-B6F8-53C073A6A0B4}" srcOrd="1" destOrd="0" presId="urn:microsoft.com/office/officeart/2005/8/layout/vList3"/>
    <dgm:cxn modelId="{4225645B-674A-4400-AB52-EBCAB6F973B1}" type="presParOf" srcId="{4E04E239-6F63-4EDB-812D-2D09E655C66A}" destId="{FFE5B486-3F39-416C-835E-784C11349BBD}" srcOrd="3" destOrd="0" presId="urn:microsoft.com/office/officeart/2005/8/layout/vList3"/>
    <dgm:cxn modelId="{23E50DFA-623C-4D97-96EE-92BBE4E153C0}" type="presParOf" srcId="{4E04E239-6F63-4EDB-812D-2D09E655C66A}" destId="{F51B8264-43D1-4A91-A44C-9E4A35FAE440}" srcOrd="4" destOrd="0" presId="urn:microsoft.com/office/officeart/2005/8/layout/vList3"/>
    <dgm:cxn modelId="{2277BF46-3959-4818-9AC6-7233776B8B77}" type="presParOf" srcId="{F51B8264-43D1-4A91-A44C-9E4A35FAE440}" destId="{9BF9BFD2-C031-4D57-B591-F0A8F6A4571E}" srcOrd="0" destOrd="0" presId="urn:microsoft.com/office/officeart/2005/8/layout/vList3"/>
    <dgm:cxn modelId="{8C4A148C-35F6-4BB1-AE42-1CFA573DC5A8}" type="presParOf" srcId="{F51B8264-43D1-4A91-A44C-9E4A35FAE440}" destId="{705AECCB-5365-447D-B441-E1B25F08F151}" srcOrd="1" destOrd="0" presId="urn:microsoft.com/office/officeart/2005/8/layout/vList3"/>
    <dgm:cxn modelId="{5D1F0948-9628-4698-94F3-2BCAE36C1B6D}" type="presParOf" srcId="{4E04E239-6F63-4EDB-812D-2D09E655C66A}" destId="{4BE459EB-3B67-491A-8686-B0A98E26B64E}" srcOrd="5" destOrd="0" presId="urn:microsoft.com/office/officeart/2005/8/layout/vList3"/>
    <dgm:cxn modelId="{BECC0707-434C-4F3E-8EC0-88532086A181}" type="presParOf" srcId="{4E04E239-6F63-4EDB-812D-2D09E655C66A}" destId="{8050B7EA-7416-48FF-9648-EF70BF635D62}" srcOrd="6" destOrd="0" presId="urn:microsoft.com/office/officeart/2005/8/layout/vList3"/>
    <dgm:cxn modelId="{B72A5FB5-751F-48EA-BCF1-178C89ABFA9D}" type="presParOf" srcId="{8050B7EA-7416-48FF-9648-EF70BF635D62}" destId="{EDFF0F2A-C9DC-402E-B48B-48A2378C6050}" srcOrd="0" destOrd="0" presId="urn:microsoft.com/office/officeart/2005/8/layout/vList3"/>
    <dgm:cxn modelId="{B95E930A-85BB-42B3-85F6-33B73A29E666}" type="presParOf" srcId="{8050B7EA-7416-48FF-9648-EF70BF635D62}" destId="{971F726C-1313-4868-8202-F6A3540A42BC}" srcOrd="1" destOrd="0" presId="urn:microsoft.com/office/officeart/2005/8/layout/vList3"/>
    <dgm:cxn modelId="{EEE948A2-42D6-4AA2-AB48-61F53E0F9AFF}" type="presParOf" srcId="{4E04E239-6F63-4EDB-812D-2D09E655C66A}" destId="{14C3676B-FE7C-403D-9E25-37084A496F42}" srcOrd="7" destOrd="0" presId="urn:microsoft.com/office/officeart/2005/8/layout/vList3"/>
    <dgm:cxn modelId="{C4D0F5EC-B3B5-4F3C-8F9D-AAF75A0646A5}" type="presParOf" srcId="{4E04E239-6F63-4EDB-812D-2D09E655C66A}" destId="{AAE45A4E-AF09-4A04-B08B-9850930EB229}" srcOrd="8" destOrd="0" presId="urn:microsoft.com/office/officeart/2005/8/layout/vList3"/>
    <dgm:cxn modelId="{5E94613F-78AF-43CF-9991-961DB6F2A4AC}" type="presParOf" srcId="{AAE45A4E-AF09-4A04-B08B-9850930EB229}" destId="{3CEE6A7F-39B9-473A-873F-4FD275413B94}" srcOrd="0" destOrd="0" presId="urn:microsoft.com/office/officeart/2005/8/layout/vList3"/>
    <dgm:cxn modelId="{4B4F82AD-7307-441A-964E-4307D221793C}" type="presParOf" srcId="{AAE45A4E-AF09-4A04-B08B-9850930EB229}" destId="{A4DB4145-2E76-4391-9C43-4A347677FB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8A936-C106-490D-A38E-CD762DAB58C3}">
      <dsp:nvSpPr>
        <dsp:cNvPr id="0" name=""/>
        <dsp:cNvSpPr/>
      </dsp:nvSpPr>
      <dsp:spPr>
        <a:xfrm rot="10800000">
          <a:off x="645592" y="640"/>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kern="1200" dirty="0"/>
            <a:t>Supprimer les caractères spéciaux </a:t>
          </a:r>
        </a:p>
      </dsp:txBody>
      <dsp:txXfrm rot="10800000">
        <a:off x="744606" y="640"/>
        <a:ext cx="2070982" cy="396055"/>
      </dsp:txXfrm>
    </dsp:sp>
    <dsp:sp modelId="{42E831A1-5207-4B68-8D96-BB910837B295}">
      <dsp:nvSpPr>
        <dsp:cNvPr id="0" name=""/>
        <dsp:cNvSpPr/>
      </dsp:nvSpPr>
      <dsp:spPr>
        <a:xfrm>
          <a:off x="447564" y="640"/>
          <a:ext cx="396055" cy="3960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B4BC4A-32CF-4BA7-B6F8-53C073A6A0B4}">
      <dsp:nvSpPr>
        <dsp:cNvPr id="0" name=""/>
        <dsp:cNvSpPr/>
      </dsp:nvSpPr>
      <dsp:spPr>
        <a:xfrm rot="10800000">
          <a:off x="645592" y="514921"/>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Correction orthographique</a:t>
          </a:r>
          <a:endParaRPr lang="fr-FR" sz="1100" kern="1200" dirty="0"/>
        </a:p>
      </dsp:txBody>
      <dsp:txXfrm rot="10800000">
        <a:off x="744606" y="514921"/>
        <a:ext cx="2070982" cy="396055"/>
      </dsp:txXfrm>
    </dsp:sp>
    <dsp:sp modelId="{93366C9E-3FFC-4B6C-BC4C-5911BA879344}">
      <dsp:nvSpPr>
        <dsp:cNvPr id="0" name=""/>
        <dsp:cNvSpPr/>
      </dsp:nvSpPr>
      <dsp:spPr>
        <a:xfrm>
          <a:off x="447564" y="514921"/>
          <a:ext cx="396055" cy="3960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AECCB-5365-447D-B441-E1B25F08F151}">
      <dsp:nvSpPr>
        <dsp:cNvPr id="0" name=""/>
        <dsp:cNvSpPr/>
      </dsp:nvSpPr>
      <dsp:spPr>
        <a:xfrm rot="10800000">
          <a:off x="645592" y="1029203"/>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Conversion en minuscules</a:t>
          </a:r>
          <a:endParaRPr lang="fr-FR" sz="1100" kern="1200" dirty="0"/>
        </a:p>
      </dsp:txBody>
      <dsp:txXfrm rot="10800000">
        <a:off x="744606" y="1029203"/>
        <a:ext cx="2070982" cy="396055"/>
      </dsp:txXfrm>
    </dsp:sp>
    <dsp:sp modelId="{9BF9BFD2-C031-4D57-B591-F0A8F6A4571E}">
      <dsp:nvSpPr>
        <dsp:cNvPr id="0" name=""/>
        <dsp:cNvSpPr/>
      </dsp:nvSpPr>
      <dsp:spPr>
        <a:xfrm>
          <a:off x="447564" y="1029203"/>
          <a:ext cx="396055" cy="3960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F726C-1313-4868-8202-F6A3540A42BC}">
      <dsp:nvSpPr>
        <dsp:cNvPr id="0" name=""/>
        <dsp:cNvSpPr/>
      </dsp:nvSpPr>
      <dsp:spPr>
        <a:xfrm rot="10800000">
          <a:off x="645592" y="1543484"/>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Lemmatisation</a:t>
          </a:r>
          <a:endParaRPr lang="fr-FR" sz="1100" kern="1200" dirty="0"/>
        </a:p>
      </dsp:txBody>
      <dsp:txXfrm rot="10800000">
        <a:off x="744606" y="1543484"/>
        <a:ext cx="2070982" cy="396055"/>
      </dsp:txXfrm>
    </dsp:sp>
    <dsp:sp modelId="{EDFF0F2A-C9DC-402E-B48B-48A2378C6050}">
      <dsp:nvSpPr>
        <dsp:cNvPr id="0" name=""/>
        <dsp:cNvSpPr/>
      </dsp:nvSpPr>
      <dsp:spPr>
        <a:xfrm>
          <a:off x="447564" y="1543484"/>
          <a:ext cx="396055" cy="39605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B4145-2E76-4391-9C43-4A347677FBA7}">
      <dsp:nvSpPr>
        <dsp:cNvPr id="0" name=""/>
        <dsp:cNvSpPr/>
      </dsp:nvSpPr>
      <dsp:spPr>
        <a:xfrm rot="10800000">
          <a:off x="645592" y="2057765"/>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Filtrage des mots vides</a:t>
          </a:r>
          <a:endParaRPr lang="fr-FR" sz="1100" kern="1200" dirty="0"/>
        </a:p>
      </dsp:txBody>
      <dsp:txXfrm rot="10800000">
        <a:off x="744606" y="2057765"/>
        <a:ext cx="2070982" cy="396055"/>
      </dsp:txXfrm>
    </dsp:sp>
    <dsp:sp modelId="{3CEE6A7F-39B9-473A-873F-4FD275413B94}">
      <dsp:nvSpPr>
        <dsp:cNvPr id="0" name=""/>
        <dsp:cNvSpPr/>
      </dsp:nvSpPr>
      <dsp:spPr>
        <a:xfrm>
          <a:off x="447564" y="2057765"/>
          <a:ext cx="396055" cy="3960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8A936-C106-490D-A38E-CD762DAB58C3}">
      <dsp:nvSpPr>
        <dsp:cNvPr id="0" name=""/>
        <dsp:cNvSpPr/>
      </dsp:nvSpPr>
      <dsp:spPr>
        <a:xfrm rot="10800000">
          <a:off x="645592" y="640"/>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kern="1200" dirty="0"/>
            <a:t>Conversion en chaine de caractères</a:t>
          </a:r>
        </a:p>
      </dsp:txBody>
      <dsp:txXfrm rot="10800000">
        <a:off x="744606" y="640"/>
        <a:ext cx="2070982" cy="396055"/>
      </dsp:txXfrm>
    </dsp:sp>
    <dsp:sp modelId="{42E831A1-5207-4B68-8D96-BB910837B295}">
      <dsp:nvSpPr>
        <dsp:cNvPr id="0" name=""/>
        <dsp:cNvSpPr/>
      </dsp:nvSpPr>
      <dsp:spPr>
        <a:xfrm>
          <a:off x="447564" y="640"/>
          <a:ext cx="396055" cy="3960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B4BC4A-32CF-4BA7-B6F8-53C073A6A0B4}">
      <dsp:nvSpPr>
        <dsp:cNvPr id="0" name=""/>
        <dsp:cNvSpPr/>
      </dsp:nvSpPr>
      <dsp:spPr>
        <a:xfrm rot="10800000">
          <a:off x="645592" y="514921"/>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kern="1200" dirty="0"/>
            <a:t>Eliminer les espaces au début et fin des mots</a:t>
          </a:r>
        </a:p>
      </dsp:txBody>
      <dsp:txXfrm rot="10800000">
        <a:off x="744606" y="514921"/>
        <a:ext cx="2070982" cy="396055"/>
      </dsp:txXfrm>
    </dsp:sp>
    <dsp:sp modelId="{93366C9E-3FFC-4B6C-BC4C-5911BA879344}">
      <dsp:nvSpPr>
        <dsp:cNvPr id="0" name=""/>
        <dsp:cNvSpPr/>
      </dsp:nvSpPr>
      <dsp:spPr>
        <a:xfrm>
          <a:off x="447564" y="514921"/>
          <a:ext cx="396055" cy="3960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AECCB-5365-447D-B441-E1B25F08F151}">
      <dsp:nvSpPr>
        <dsp:cNvPr id="0" name=""/>
        <dsp:cNvSpPr/>
      </dsp:nvSpPr>
      <dsp:spPr>
        <a:xfrm rot="10800000">
          <a:off x="645592" y="1029203"/>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Conversion en minuscules</a:t>
          </a:r>
          <a:endParaRPr lang="fr-FR" sz="1100" kern="1200" dirty="0"/>
        </a:p>
      </dsp:txBody>
      <dsp:txXfrm rot="10800000">
        <a:off x="744606" y="1029203"/>
        <a:ext cx="2070982" cy="396055"/>
      </dsp:txXfrm>
    </dsp:sp>
    <dsp:sp modelId="{9BF9BFD2-C031-4D57-B591-F0A8F6A4571E}">
      <dsp:nvSpPr>
        <dsp:cNvPr id="0" name=""/>
        <dsp:cNvSpPr/>
      </dsp:nvSpPr>
      <dsp:spPr>
        <a:xfrm>
          <a:off x="447564" y="1029203"/>
          <a:ext cx="396055" cy="3960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F726C-1313-4868-8202-F6A3540A42BC}">
      <dsp:nvSpPr>
        <dsp:cNvPr id="0" name=""/>
        <dsp:cNvSpPr/>
      </dsp:nvSpPr>
      <dsp:spPr>
        <a:xfrm rot="10800000">
          <a:off x="645592" y="1543484"/>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kern="1200" dirty="0"/>
            <a:t>Supprimer les virgules</a:t>
          </a:r>
        </a:p>
      </dsp:txBody>
      <dsp:txXfrm rot="10800000">
        <a:off x="744606" y="1543484"/>
        <a:ext cx="2070982" cy="396055"/>
      </dsp:txXfrm>
    </dsp:sp>
    <dsp:sp modelId="{EDFF0F2A-C9DC-402E-B48B-48A2378C6050}">
      <dsp:nvSpPr>
        <dsp:cNvPr id="0" name=""/>
        <dsp:cNvSpPr/>
      </dsp:nvSpPr>
      <dsp:spPr>
        <a:xfrm>
          <a:off x="447564" y="1543484"/>
          <a:ext cx="396055" cy="39605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B4145-2E76-4391-9C43-4A347677FBA7}">
      <dsp:nvSpPr>
        <dsp:cNvPr id="0" name=""/>
        <dsp:cNvSpPr/>
      </dsp:nvSpPr>
      <dsp:spPr>
        <a:xfrm rot="10800000">
          <a:off x="645592" y="2057765"/>
          <a:ext cx="2169996" cy="3960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650" tIns="41910" rIns="78232" bIns="41910" numCol="1" spcCol="1270" anchor="ctr" anchorCtr="0">
          <a:noAutofit/>
        </a:bodyPr>
        <a:lstStyle/>
        <a:p>
          <a:pPr marL="0" lvl="0" indent="0" algn="ctr" defTabSz="488950">
            <a:lnSpc>
              <a:spcPct val="90000"/>
            </a:lnSpc>
            <a:spcBef>
              <a:spcPct val="0"/>
            </a:spcBef>
            <a:spcAft>
              <a:spcPct val="35000"/>
            </a:spcAft>
            <a:buNone/>
          </a:pPr>
          <a:r>
            <a:rPr lang="fr-FR" sz="1100" b="0" i="0" kern="1200" dirty="0"/>
            <a:t>Filtrage des mots vides</a:t>
          </a:r>
          <a:endParaRPr lang="fr-FR" sz="1100" kern="1200" dirty="0"/>
        </a:p>
      </dsp:txBody>
      <dsp:txXfrm rot="10800000">
        <a:off x="744606" y="2057765"/>
        <a:ext cx="2070982" cy="396055"/>
      </dsp:txXfrm>
    </dsp:sp>
    <dsp:sp modelId="{3CEE6A7F-39B9-473A-873F-4FD275413B94}">
      <dsp:nvSpPr>
        <dsp:cNvPr id="0" name=""/>
        <dsp:cNvSpPr/>
      </dsp:nvSpPr>
      <dsp:spPr>
        <a:xfrm>
          <a:off x="447564" y="2057765"/>
          <a:ext cx="396055" cy="3960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078392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en">
                <a:solidFill>
                  <a:schemeClr val="dk1"/>
                </a:solidFill>
                <a:latin typeface="Calibri"/>
                <a:ea typeface="Calibri"/>
                <a:cs typeface="Calibri"/>
                <a:sym typeface="Calibri"/>
              </a:rPr>
              <a:t>Mesdames les membres du jury, </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400"/>
              <a:buNone/>
            </a:pPr>
            <a:r>
              <a:rPr lang="en">
                <a:solidFill>
                  <a:schemeClr val="dk1"/>
                </a:solidFill>
                <a:latin typeface="Calibri"/>
                <a:ea typeface="Calibri"/>
                <a:cs typeface="Calibri"/>
                <a:sym typeface="Calibri"/>
              </a:rPr>
              <a:t>Nous tenons tout d’abord à vous remercier pour l’attention que vous voudrez bien accorder à notre soutenance.</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SzPts val="1400"/>
              <a:buNone/>
            </a:pPr>
            <a:r>
              <a:rPr lang="en">
                <a:solidFill>
                  <a:schemeClr val="dk1"/>
                </a:solidFill>
                <a:latin typeface="Calibri"/>
                <a:ea typeface="Calibri"/>
                <a:cs typeface="Calibri"/>
                <a:sym typeface="Calibri"/>
              </a:rPr>
              <a:t>Nous avons l'honneur de vous présenter notre projet de fin d'études intitulé 《Création d’une plateforme pour Tela.tn》réalisé au sein de Société Tela.tn encadré professionnellement par Mlle Chaima Chaouachi et académiquement par Mme Wided Abidi, elaboré par moi-même Aymen Mohsni ey mon binôme Eya Hannechi.</a:t>
            </a:r>
            <a:endParaRPr/>
          </a:p>
        </p:txBody>
      </p:sp>
    </p:spTree>
    <p:extLst>
      <p:ext uri="{BB962C8B-B14F-4D97-AF65-F5344CB8AC3E}">
        <p14:creationId xmlns:p14="http://schemas.microsoft.com/office/powerpoint/2010/main" val="414188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Nous avons proposé de re-développer la plateforme tela.tn en utilisant des technologies plus performants et fiables </a:t>
            </a:r>
            <a:endParaRPr>
              <a:solidFill>
                <a:srgbClr val="263238"/>
              </a:solidFill>
            </a:endParaRPr>
          </a:p>
          <a:p>
            <a:pPr marL="0" lvl="0" indent="0" algn="l" rtl="0">
              <a:lnSpc>
                <a:spcPct val="115000"/>
              </a:lnSpc>
              <a:spcBef>
                <a:spcPts val="0"/>
              </a:spcBef>
              <a:spcAft>
                <a:spcPts val="0"/>
              </a:spcAft>
              <a:buSzPts val="1400"/>
              <a:buNone/>
            </a:pPr>
            <a:endParaRPr>
              <a:solidFill>
                <a:schemeClr val="dk1"/>
              </a:solidFill>
            </a:endParaRPr>
          </a:p>
        </p:txBody>
      </p:sp>
    </p:spTree>
    <p:extLst>
      <p:ext uri="{BB962C8B-B14F-4D97-AF65-F5344CB8AC3E}">
        <p14:creationId xmlns:p14="http://schemas.microsoft.com/office/powerpoint/2010/main" val="248035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a:solidFill>
                  <a:srgbClr val="263238"/>
                </a:solidFill>
                <a:highlight>
                  <a:schemeClr val="lt1"/>
                </a:highlight>
              </a:rPr>
              <a:t>Pour assurer que le travail sera organisé  nous avons choisi la meilleur technologies </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2995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D’abord ,</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Nous avons utilisé la méthodologie scrum.</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permet de faciliter la gestion entre l'équipe, et de garantir la meilleure façon </a:t>
            </a:r>
            <a:r>
              <a:rPr lang="en">
                <a:solidFill>
                  <a:srgbClr val="263238"/>
                </a:solidFill>
                <a:highlight>
                  <a:schemeClr val="lt1"/>
                </a:highlight>
              </a:rPr>
              <a:t>de suivre les progrès.</a:t>
            </a:r>
            <a:endParaRPr>
              <a:solidFill>
                <a:srgbClr val="263238"/>
              </a:solidFill>
            </a:endParaRPr>
          </a:p>
        </p:txBody>
      </p:sp>
    </p:spTree>
    <p:extLst>
      <p:ext uri="{BB962C8B-B14F-4D97-AF65-F5344CB8AC3E}">
        <p14:creationId xmlns:p14="http://schemas.microsoft.com/office/powerpoint/2010/main" val="204712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8" name="Google Shape;15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Avec la méthodologie Scrum, Le travail est divisé en semaines distinctes, chaque semaine de travail est appelée sprint.</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Après chaque sprint, nous prenons les commentaires et remarques et sur cette base, nous apportons des améliorations jusqu'au prochain sprint.</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c'est une approche étape par étape pour travailler vers l'objectif final</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endParaRPr>
          </a:p>
        </p:txBody>
      </p:sp>
    </p:spTree>
    <p:extLst>
      <p:ext uri="{BB962C8B-B14F-4D97-AF65-F5344CB8AC3E}">
        <p14:creationId xmlns:p14="http://schemas.microsoft.com/office/powerpoint/2010/main" val="28450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339426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7" name="Google Shape;178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Passant à la partie conception </a:t>
            </a:r>
            <a:endParaRPr/>
          </a:p>
        </p:txBody>
      </p:sp>
    </p:spTree>
    <p:extLst>
      <p:ext uri="{BB962C8B-B14F-4D97-AF65-F5344CB8AC3E}">
        <p14:creationId xmlns:p14="http://schemas.microsoft.com/office/powerpoint/2010/main" val="35208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296529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215827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63238"/>
                </a:solidFill>
              </a:rPr>
              <a:t>En plus de suivre la méthode scrum nous avons utilisé l'application click up </a:t>
            </a:r>
            <a:endParaRPr>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a:solidFill>
                  <a:srgbClr val="263238"/>
                </a:solidFill>
              </a:rPr>
              <a:t>c’est un outil qui nous offre la possibilité d’utiliser une template de SCRUM pour bien organiser nos tâches</a:t>
            </a:r>
            <a:endParaRPr/>
          </a:p>
        </p:txBody>
      </p:sp>
    </p:spTree>
    <p:extLst>
      <p:ext uri="{BB962C8B-B14F-4D97-AF65-F5344CB8AC3E}">
        <p14:creationId xmlns:p14="http://schemas.microsoft.com/office/powerpoint/2010/main" val="331341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Performance : Temps de chargement rapide des pages et des recommandations.</a:t>
            </a:r>
          </a:p>
          <a:p>
            <a:r>
              <a:rPr lang="fr-FR" sz="1100" b="0" i="0" u="none" strike="noStrike" cap="none" dirty="0" err="1">
                <a:solidFill>
                  <a:srgbClr val="000000"/>
                </a:solidFill>
                <a:effectLst/>
                <a:latin typeface="Arial"/>
                <a:ea typeface="Arial"/>
                <a:cs typeface="Arial"/>
                <a:sym typeface="Arial"/>
              </a:rPr>
              <a:t>Scalabilité</a:t>
            </a:r>
            <a:r>
              <a:rPr lang="fr-FR" sz="1100" b="0" i="0" u="none" strike="noStrike" cap="none" dirty="0">
                <a:solidFill>
                  <a:srgbClr val="000000"/>
                </a:solidFill>
                <a:effectLst/>
                <a:latin typeface="Arial"/>
                <a:ea typeface="Arial"/>
                <a:cs typeface="Arial"/>
                <a:sym typeface="Arial"/>
              </a:rPr>
              <a:t> : Capacité à gérer un grand nombre d'utilisateurs simultanément.</a:t>
            </a:r>
          </a:p>
          <a:p>
            <a:r>
              <a:rPr lang="fr-FR" sz="1100" b="0" i="0" u="none" strike="noStrike" cap="none" dirty="0">
                <a:solidFill>
                  <a:srgbClr val="000000"/>
                </a:solidFill>
                <a:effectLst/>
                <a:latin typeface="Arial"/>
                <a:ea typeface="Arial"/>
                <a:cs typeface="Arial"/>
                <a:sym typeface="Arial"/>
              </a:rPr>
              <a:t>Sécurité : Confidentialité des données des utilisateurs.</a:t>
            </a:r>
          </a:p>
          <a:p>
            <a:r>
              <a:rPr lang="fr-FR" sz="1100" b="0" i="0" u="none" strike="noStrike" cap="none" dirty="0">
                <a:solidFill>
                  <a:srgbClr val="000000"/>
                </a:solidFill>
                <a:effectLst/>
                <a:latin typeface="Arial"/>
                <a:ea typeface="Arial"/>
                <a:cs typeface="Arial"/>
                <a:sym typeface="Arial"/>
              </a:rPr>
              <a:t>Convivialité : Interface utilisateur conviviale et intuitive.</a:t>
            </a:r>
          </a:p>
        </p:txBody>
      </p:sp>
    </p:spTree>
    <p:extLst>
      <p:ext uri="{BB962C8B-B14F-4D97-AF65-F5344CB8AC3E}">
        <p14:creationId xmlns:p14="http://schemas.microsoft.com/office/powerpoint/2010/main" val="357139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rgbClr val="263238"/>
              </a:buClr>
              <a:buSzPts val="1100"/>
              <a:buFont typeface="Arial"/>
              <a:buNone/>
            </a:pPr>
            <a:r>
              <a:rPr lang="en">
                <a:solidFill>
                  <a:schemeClr val="dk1"/>
                </a:solidFill>
                <a:highlight>
                  <a:schemeClr val="lt1"/>
                </a:highlight>
              </a:rPr>
              <a:t>Pour ce faire, nous avons choisi le chemin  suivant :</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Nous allons commencer par le contexte de projet en passant par l’organisme d’accueil, la mission et les domaines d’activités</a:t>
            </a:r>
            <a:endParaRPr>
              <a:solidFill>
                <a:schemeClr val="dk1"/>
              </a:solidFill>
              <a:highlight>
                <a:schemeClr val="lt1"/>
              </a:highlight>
            </a:endParaRPr>
          </a:p>
          <a:p>
            <a:pPr marL="0" lvl="0" indent="0" algn="l" rtl="0">
              <a:lnSpc>
                <a:spcPct val="107916"/>
              </a:lnSpc>
              <a:spcBef>
                <a:spcPts val="800"/>
              </a:spcBef>
              <a:spcAft>
                <a:spcPts val="0"/>
              </a:spcAft>
              <a:buSzPts val="1400"/>
              <a:buNone/>
            </a:pPr>
            <a:r>
              <a:rPr lang="en">
                <a:solidFill>
                  <a:schemeClr val="dk1"/>
                </a:solidFill>
                <a:highlight>
                  <a:schemeClr val="lt1"/>
                </a:highlight>
              </a:rPr>
              <a:t>Ensuite, nous allons expliquer la problématique,</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En avançant, nous  présentons notre solution </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rgbClr val="263238"/>
                </a:solidFill>
                <a:highlight>
                  <a:schemeClr val="lt1"/>
                </a:highlight>
              </a:rPr>
              <a:t>Puis Les choix technologiques</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Par la suite nous présentons la conception en montrant une analyse des besoins de l’entreprise</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La dernière partie sera consacrée à la réalisation.</a:t>
            </a:r>
            <a:endParaRPr>
              <a:solidFill>
                <a:schemeClr val="dk1"/>
              </a:solidFill>
              <a:highlight>
                <a:schemeClr val="lt1"/>
              </a:highlight>
            </a:endParaRPr>
          </a:p>
          <a:p>
            <a:pPr marL="0" lvl="0" indent="0" algn="l" rtl="0">
              <a:lnSpc>
                <a:spcPct val="107916"/>
              </a:lnSpc>
              <a:spcBef>
                <a:spcPts val="800"/>
              </a:spcBef>
              <a:spcAft>
                <a:spcPts val="0"/>
              </a:spcAft>
              <a:buClr>
                <a:srgbClr val="263238"/>
              </a:buClr>
              <a:buSzPts val="1100"/>
              <a:buFont typeface="Arial"/>
              <a:buNone/>
            </a:pPr>
            <a:r>
              <a:rPr lang="en">
                <a:solidFill>
                  <a:schemeClr val="dk1"/>
                </a:solidFill>
                <a:highlight>
                  <a:schemeClr val="lt1"/>
                </a:highlight>
              </a:rPr>
              <a:t>Et nous terminons notre présentation par une conclusion et perspectives</a:t>
            </a:r>
            <a:endParaRPr>
              <a:solidFill>
                <a:schemeClr val="dk1"/>
              </a:solidFill>
              <a:highlight>
                <a:schemeClr val="lt1"/>
              </a:highlight>
            </a:endParaRPr>
          </a:p>
          <a:p>
            <a:pPr marL="0" lvl="0" indent="0" algn="l" rtl="0">
              <a:lnSpc>
                <a:spcPct val="100000"/>
              </a:lnSpc>
              <a:spcBef>
                <a:spcPts val="800"/>
              </a:spcBef>
              <a:spcAft>
                <a:spcPts val="0"/>
              </a:spcAft>
              <a:buSzPts val="1400"/>
              <a:buNone/>
            </a:pPr>
            <a:endParaRPr>
              <a:solidFill>
                <a:schemeClr val="dk1"/>
              </a:solidFill>
              <a:highlight>
                <a:schemeClr val="lt1"/>
              </a:highlight>
            </a:endParaRPr>
          </a:p>
        </p:txBody>
      </p:sp>
    </p:spTree>
    <p:extLst>
      <p:ext uri="{BB962C8B-B14F-4D97-AF65-F5344CB8AC3E}">
        <p14:creationId xmlns:p14="http://schemas.microsoft.com/office/powerpoint/2010/main" val="218414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2402462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solidFill>
                  <a:schemeClr val="dk1"/>
                </a:solidFill>
              </a:rPr>
              <a:t>Pour l’environnement logiciel, nous avons utilisé Adobe XD pour créer des prototypes des sites web ou d'applications mobiles, c'est un outil idéal pour montrer aux collaborateurs comment sera le produit final avant commencer le coding.</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Pour le développement, nous avons utilisé l'éditeur ‘visual studio code’ qui nous offre un bon environnement d'exécution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et nous avons utilisé Github pour faciliter le travail en groupe lorsqu’on travaille en ligne. </a:t>
            </a:r>
            <a:endParaRPr>
              <a:solidFill>
                <a:schemeClr val="dk1"/>
              </a:solidFill>
            </a:endParaRPr>
          </a:p>
        </p:txBody>
      </p:sp>
    </p:spTree>
    <p:extLst>
      <p:ext uri="{BB962C8B-B14F-4D97-AF65-F5344CB8AC3E}">
        <p14:creationId xmlns:p14="http://schemas.microsoft.com/office/powerpoint/2010/main" val="226666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solidFill>
                  <a:schemeClr val="dk1"/>
                </a:solidFill>
              </a:rPr>
              <a:t>Pour l’environnement logiciel, nous avons utilisé Adobe XD pour créer des prototypes des sites web ou d'applications mobiles, c'est un outil idéal pour montrer aux collaborateurs comment sera le produit final avant commencer le coding.</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Pour le développement, nous avons utilisé l'éditeur ‘visual studio code’ qui nous offre un bon environnement d'exécution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et nous avons utilisé Github pour faciliter le travail en groupe lorsqu’on travaille en ligne. </a:t>
            </a:r>
            <a:endParaRPr>
              <a:solidFill>
                <a:schemeClr val="dk1"/>
              </a:solidFill>
            </a:endParaRPr>
          </a:p>
        </p:txBody>
      </p:sp>
    </p:spTree>
    <p:extLst>
      <p:ext uri="{BB962C8B-B14F-4D97-AF65-F5344CB8AC3E}">
        <p14:creationId xmlns:p14="http://schemas.microsoft.com/office/powerpoint/2010/main" val="2087704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Faible taux de données manquantes : Le texte indique que certains attributs, tels que les tags, sont manquants pour moins de 10 % des produits, ce qui témoigne d'un taux relativement faible de données manquantes.</a:t>
            </a:r>
          </a:p>
        </p:txBody>
      </p:sp>
    </p:spTree>
    <p:extLst>
      <p:ext uri="{BB962C8B-B14F-4D97-AF65-F5344CB8AC3E}">
        <p14:creationId xmlns:p14="http://schemas.microsoft.com/office/powerpoint/2010/main" val="15116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5" name="Google Shape;21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Faible taux de données manquantes : Le texte indique que certains attributs, tels que les tags, sont manquants pour moins de 10 % des produits, ce qui témoigne d'un taux relativement faible de données manquantes.</a:t>
            </a:r>
          </a:p>
        </p:txBody>
      </p:sp>
    </p:spTree>
    <p:extLst>
      <p:ext uri="{BB962C8B-B14F-4D97-AF65-F5344CB8AC3E}">
        <p14:creationId xmlns:p14="http://schemas.microsoft.com/office/powerpoint/2010/main" val="2431430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478230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3579770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186613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2969600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1559840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63238"/>
                </a:solidFill>
              </a:rPr>
              <a:t>En Commençant par présenter le contexte de projet  </a:t>
            </a:r>
            <a:endParaRPr sz="1200">
              <a:solidFill>
                <a:srgbClr val="263238"/>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rPr>
              <a:t>Aujourd'hui </a:t>
            </a:r>
            <a:r>
              <a:rPr lang="en" sz="1200">
                <a:solidFill>
                  <a:schemeClr val="dk1"/>
                </a:solidFill>
                <a:highlight>
                  <a:srgbClr val="FFFFFF"/>
                </a:highlight>
              </a:rPr>
              <a:t>, avec la digitalisation , l’homme cherche toujours le moyen le plus facile et  fiable d'obtenir ses services et ses produits.</a:t>
            </a:r>
            <a:endParaRPr sz="1200">
              <a:solidFill>
                <a:srgbClr val="263238"/>
              </a:solidFill>
            </a:endParaRPr>
          </a:p>
        </p:txBody>
      </p:sp>
    </p:spTree>
    <p:extLst>
      <p:ext uri="{BB962C8B-B14F-4D97-AF65-F5344CB8AC3E}">
        <p14:creationId xmlns:p14="http://schemas.microsoft.com/office/powerpoint/2010/main" val="2985934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100" b="0" i="0" u="none" strike="noStrike" cap="none" dirty="0">
                <a:solidFill>
                  <a:srgbClr val="000000"/>
                </a:solidFill>
                <a:effectLst/>
                <a:latin typeface="Arial"/>
                <a:ea typeface="Arial"/>
                <a:cs typeface="Arial"/>
                <a:sym typeface="Arial"/>
              </a:rPr>
              <a:t>Attribuer des étiquettes prédéfinies à des documents</a:t>
            </a:r>
            <a:br>
              <a:rPr lang="fr-FR" dirty="0"/>
            </a:br>
            <a:r>
              <a:rPr lang="fr-FR" sz="1100" b="0" i="0" u="none" strike="noStrike" cap="none" dirty="0">
                <a:solidFill>
                  <a:srgbClr val="000000"/>
                </a:solidFill>
                <a:effectLst/>
                <a:latin typeface="Arial"/>
                <a:ea typeface="Arial"/>
                <a:cs typeface="Arial"/>
                <a:sym typeface="Arial"/>
              </a:rPr>
              <a:t>textuels en fonction de leur contenu</a:t>
            </a:r>
            <a:endParaRPr dirty="0"/>
          </a:p>
        </p:txBody>
      </p:sp>
    </p:spTree>
    <p:extLst>
      <p:ext uri="{BB962C8B-B14F-4D97-AF65-F5344CB8AC3E}">
        <p14:creationId xmlns:p14="http://schemas.microsoft.com/office/powerpoint/2010/main" val="1019329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328172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100" b="0" i="0" u="none" strike="noStrike" cap="none" dirty="0">
                <a:solidFill>
                  <a:srgbClr val="000000"/>
                </a:solidFill>
                <a:effectLst/>
                <a:latin typeface="Arial"/>
                <a:ea typeface="Arial"/>
                <a:cs typeface="Arial"/>
                <a:sym typeface="Arial"/>
              </a:rPr>
              <a:t>extraire des informations significatives à partir de données</a:t>
            </a:r>
            <a:br>
              <a:rPr lang="fr-FR" dirty="0"/>
            </a:br>
            <a:r>
              <a:rPr lang="fr-FR" sz="1100" b="0" i="0" u="none" strike="noStrike" cap="none" dirty="0">
                <a:solidFill>
                  <a:srgbClr val="000000"/>
                </a:solidFill>
                <a:effectLst/>
                <a:latin typeface="Arial"/>
                <a:ea typeface="Arial"/>
                <a:cs typeface="Arial"/>
                <a:sym typeface="Arial"/>
              </a:rPr>
              <a:t>textuelles non structurées.</a:t>
            </a:r>
            <a:endParaRPr dirty="0"/>
          </a:p>
        </p:txBody>
      </p:sp>
    </p:spTree>
    <p:extLst>
      <p:ext uri="{BB962C8B-B14F-4D97-AF65-F5344CB8AC3E}">
        <p14:creationId xmlns:p14="http://schemas.microsoft.com/office/powerpoint/2010/main" val="521803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b="0" i="0" u="none" strike="noStrike" cap="none" dirty="0">
                <a:solidFill>
                  <a:srgbClr val="000000"/>
                </a:solidFill>
                <a:effectLst/>
                <a:latin typeface="Arial"/>
                <a:ea typeface="Arial"/>
                <a:cs typeface="Arial"/>
                <a:sym typeface="Arial"/>
              </a:rPr>
              <a:t>La classification </a:t>
            </a:r>
            <a:r>
              <a:rPr lang="fr-FR" sz="1100" b="0" i="0" u="none" strike="noStrike" cap="none" dirty="0" err="1">
                <a:solidFill>
                  <a:srgbClr val="000000"/>
                </a:solidFill>
                <a:effectLst/>
                <a:latin typeface="Arial"/>
                <a:ea typeface="Arial"/>
                <a:cs typeface="Arial"/>
                <a:sym typeface="Arial"/>
              </a:rPr>
              <a:t>Zero</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Shot</a:t>
            </a:r>
            <a:r>
              <a:rPr lang="fr-FR" sz="1100" b="0" i="0" u="none" strike="noStrike" cap="none" dirty="0">
                <a:solidFill>
                  <a:srgbClr val="000000"/>
                </a:solidFill>
                <a:effectLst/>
                <a:latin typeface="Arial"/>
                <a:ea typeface="Arial"/>
                <a:cs typeface="Arial"/>
                <a:sym typeface="Arial"/>
              </a:rPr>
              <a:t> consiste à prédire une classe qui n'a pas été vue par le modèle pendant l'entraînement. Cette méthode, qui exploite un modèle de langage pré-entraîné, peut être considérée comme un exemple d'apprentissage par transfert qui fait généralement référence à l'utilisation d'un modèle formé pour une tâche dans une application différente de celle pour laquelle il a été initialement formé. Ceci est particulièrement utile dans les situations où la quantité de données étiquetées est faible.</a:t>
            </a:r>
            <a:endParaRPr lang="fr-FR"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6929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Nous entraînons un modèle de plongement de mots non supervisé (Word2Vec par exemple) sur un grand corpus généraliste. Cet apprentissage </a:t>
            </a:r>
            <a:r>
              <a:rPr lang="fr-FR" dirty="0" err="1"/>
              <a:t>projecte</a:t>
            </a:r>
            <a:r>
              <a:rPr lang="fr-FR" dirty="0"/>
              <a:t> chaque mot dans un espace vectoriel où les similarités sémantiques sont préservées. Il capture les régularités distributionnelles sans supervision.</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3494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r>
              <a:rPr lang="fr-FR" b="1" dirty="0"/>
              <a:t>TfidfVectorizer</a:t>
            </a:r>
            <a:r>
              <a:rPr lang="fr-FR" dirty="0"/>
              <a:t> C'est un outil de traitement du langage naturel qui permet de transformer un corpus de texte en une représentation matricielle exploitable par des algorithmes d'apprentissage.</a:t>
            </a:r>
          </a:p>
          <a:p>
            <a:pPr algn="just"/>
            <a:r>
              <a:rPr lang="fr-FR" dirty="0"/>
              <a:t>Son rôle est de convertir le texte en vecteurs de mots pondérés en se basant sur le " TF – IDF " (importance du mot dans un document)</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9603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Pour présenter les tâches que nous avons réalisé, nous présontons deux videos </a:t>
            </a:r>
            <a:endParaRPr/>
          </a:p>
        </p:txBody>
      </p:sp>
    </p:spTree>
    <p:extLst>
      <p:ext uri="{BB962C8B-B14F-4D97-AF65-F5344CB8AC3E}">
        <p14:creationId xmlns:p14="http://schemas.microsoft.com/office/powerpoint/2010/main" val="2701243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Nous passons maintenant à la phase de réalisation</a:t>
            </a:r>
            <a:endParaRPr/>
          </a:p>
        </p:txBody>
      </p:sp>
    </p:spTree>
    <p:extLst>
      <p:ext uri="{BB962C8B-B14F-4D97-AF65-F5344CB8AC3E}">
        <p14:creationId xmlns:p14="http://schemas.microsoft.com/office/powerpoint/2010/main" val="403311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9" name="Google Shape;216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donc là est un bouton de recherche, il y a aussi deux boutons de filtrage, l’un selon la catégorie et l’autre selon la ville.</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après il y a le menu .</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Maintenant nous avons des icônes des catégories, et un bouton pour voir plus.</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on a une section pour voir comment Tela fonctionne </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et après une section pour montrer les avantages de devenir partenaire</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ensuite des nombres de tela</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une section ou il y a un bouton qui nous permet d'accéder au play store pour télécharger l’application quand elle sera prête.</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Il y a aussi une section des commentaires d’utilisateurs.</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après on peut voir une petite description de Tela</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la mission de tela</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et en fin le footer ou ilya les liens et le contact </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revenons en haut, on click sur “see more” pour aller à la page des catégories,</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On a plusieurs catégories, par exemple on clique sur “car maintenance” et nous avons les sous catégories suivantes.</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le même concept pour les autres catégories</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maintenant on clique sur sign up pour créer un compte,</a:t>
            </a:r>
            <a:endParaRPr sz="1200">
              <a:solidFill>
                <a:srgbClr val="263238"/>
              </a:solidFill>
            </a:endParaRPr>
          </a:p>
          <a:p>
            <a:pPr marL="0" lvl="0" indent="0" algn="l" rtl="0">
              <a:lnSpc>
                <a:spcPct val="115000"/>
              </a:lnSpc>
              <a:spcBef>
                <a:spcPts val="0"/>
              </a:spcBef>
              <a:spcAft>
                <a:spcPts val="0"/>
              </a:spcAft>
              <a:buClr>
                <a:srgbClr val="263238"/>
              </a:buClr>
              <a:buSzPts val="1100"/>
              <a:buFont typeface="Arial"/>
              <a:buNone/>
            </a:pPr>
            <a:r>
              <a:rPr lang="en" sz="1200">
                <a:solidFill>
                  <a:srgbClr val="263238"/>
                </a:solidFill>
              </a:rPr>
              <a:t>on peut s’inscrire avec facebook ou google, ou on peut s’inscrire en important nos données. on peut s’inscrire </a:t>
            </a:r>
            <a:r>
              <a:rPr lang="en">
                <a:solidFill>
                  <a:srgbClr val="263238"/>
                </a:solidFill>
                <a:highlight>
                  <a:schemeClr val="lt1"/>
                </a:highlight>
                <a:latin typeface="Roboto"/>
                <a:ea typeface="Roboto"/>
                <a:cs typeface="Roboto"/>
                <a:sym typeface="Roboto"/>
              </a:rPr>
              <a:t>en tant que professionnel ou en tant qu'utilisateur</a:t>
            </a:r>
            <a:endParaRPr>
              <a:solidFill>
                <a:srgbClr val="263238"/>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rgbClr val="263238"/>
              </a:buClr>
              <a:buSzPts val="1100"/>
              <a:buFont typeface="Arial"/>
              <a:buNone/>
            </a:pPr>
            <a:endParaRPr>
              <a:solidFill>
                <a:srgbClr val="263238"/>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rgbClr val="263238"/>
              </a:buClr>
              <a:buSzPts val="1100"/>
              <a:buFont typeface="Arial"/>
              <a:buNone/>
            </a:pPr>
            <a:r>
              <a:rPr lang="en">
                <a:solidFill>
                  <a:srgbClr val="263238"/>
                </a:solidFill>
                <a:highlight>
                  <a:schemeClr val="lt1"/>
                </a:highlight>
                <a:latin typeface="Roboto"/>
                <a:ea typeface="Roboto"/>
                <a:cs typeface="Roboto"/>
                <a:sym typeface="Roboto"/>
              </a:rPr>
              <a:t>si on a déjà un compte, on clique sur LOGIN </a:t>
            </a:r>
            <a:endParaRPr>
              <a:solidFill>
                <a:srgbClr val="263238"/>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rPr>
              <a:t>on a des espaces pour écrire l’email et le mot de passe ou on peut faire une authentification avec google ou facebook</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4215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5" name="Google Shape;21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D’abord l’admin entre l’adresse et mot de passe puis il clique sur login et attend l’apparition de page de dashboard</a:t>
            </a:r>
            <a:endParaRPr/>
          </a:p>
          <a:p>
            <a:pPr marL="0" lvl="0" indent="0" algn="l" rtl="0">
              <a:lnSpc>
                <a:spcPct val="100000"/>
              </a:lnSpc>
              <a:spcBef>
                <a:spcPts val="0"/>
              </a:spcBef>
              <a:spcAft>
                <a:spcPts val="0"/>
              </a:spcAft>
              <a:buClr>
                <a:schemeClr val="dk1"/>
              </a:buClr>
              <a:buSzPts val="1100"/>
              <a:buFont typeface="Arial"/>
              <a:buNone/>
            </a:pPr>
            <a:r>
              <a:rPr lang="en"/>
              <a:t>Ou l’administrateur peut voir selon le jour, la semaine ou le mois le nombre des clients, des professionnels, des partenaires et les revenues </a:t>
            </a:r>
            <a:endParaRPr/>
          </a:p>
          <a:p>
            <a:pPr marL="0" lvl="0" indent="0" algn="l" rtl="0">
              <a:lnSpc>
                <a:spcPct val="100000"/>
              </a:lnSpc>
              <a:spcBef>
                <a:spcPts val="0"/>
              </a:spcBef>
              <a:spcAft>
                <a:spcPts val="0"/>
              </a:spcAft>
              <a:buClr>
                <a:schemeClr val="dk1"/>
              </a:buClr>
              <a:buSzPts val="1100"/>
              <a:buFont typeface="Arial"/>
              <a:buNone/>
            </a:pPr>
            <a:r>
              <a:rPr lang="en"/>
              <a:t>L’admin peut voir les notifications et la boite de messagerie,</a:t>
            </a:r>
            <a:endParaRPr/>
          </a:p>
          <a:p>
            <a:pPr marL="0" lvl="0" indent="0" algn="l" rtl="0">
              <a:lnSpc>
                <a:spcPct val="100000"/>
              </a:lnSpc>
              <a:spcBef>
                <a:spcPts val="0"/>
              </a:spcBef>
              <a:spcAft>
                <a:spcPts val="0"/>
              </a:spcAft>
              <a:buClr>
                <a:schemeClr val="dk1"/>
              </a:buClr>
              <a:buSzPts val="1100"/>
              <a:buFont typeface="Arial"/>
              <a:buNone/>
            </a:pPr>
            <a:r>
              <a:rPr lang="en"/>
              <a:t>Il peut suivre par jour, par semaine ou par mois le nombre total des services, les service achevés, en cours d'achèvement et refusés</a:t>
            </a:r>
            <a:endParaRPr/>
          </a:p>
          <a:p>
            <a:pPr marL="0" lvl="0" indent="0" algn="l" rtl="0">
              <a:lnSpc>
                <a:spcPct val="100000"/>
              </a:lnSpc>
              <a:spcBef>
                <a:spcPts val="0"/>
              </a:spcBef>
              <a:spcAft>
                <a:spcPts val="0"/>
              </a:spcAft>
              <a:buClr>
                <a:schemeClr val="dk1"/>
              </a:buClr>
              <a:buSzPts val="1100"/>
              <a:buFont typeface="Arial"/>
              <a:buNone/>
            </a:pPr>
            <a:r>
              <a:rPr lang="en"/>
              <a:t>Passant a la 1ere charte qui présente le nombre des services achevés, en cours d'achèvement et refusés.</a:t>
            </a:r>
            <a:endParaRPr/>
          </a:p>
          <a:p>
            <a:pPr marL="0" lvl="0" indent="0" algn="l" rtl="0">
              <a:lnSpc>
                <a:spcPct val="100000"/>
              </a:lnSpc>
              <a:spcBef>
                <a:spcPts val="0"/>
              </a:spcBef>
              <a:spcAft>
                <a:spcPts val="0"/>
              </a:spcAft>
              <a:buClr>
                <a:schemeClr val="dk1"/>
              </a:buClr>
              <a:buSzPts val="1100"/>
              <a:buFont typeface="Arial"/>
              <a:buNone/>
            </a:pPr>
            <a:r>
              <a:rPr lang="en"/>
              <a:t>La 2eme charte présente le nombre des professionnels actifs et les professionnels en attendant la confirmation de l’admin</a:t>
            </a:r>
            <a:endParaRPr/>
          </a:p>
          <a:p>
            <a:pPr marL="0" lvl="0" indent="0" algn="l" rtl="0">
              <a:lnSpc>
                <a:spcPct val="100000"/>
              </a:lnSpc>
              <a:spcBef>
                <a:spcPts val="0"/>
              </a:spcBef>
              <a:spcAft>
                <a:spcPts val="0"/>
              </a:spcAft>
              <a:buClr>
                <a:schemeClr val="dk1"/>
              </a:buClr>
              <a:buSzPts val="1100"/>
              <a:buFont typeface="Arial"/>
              <a:buNone/>
            </a:pPr>
            <a:r>
              <a:rPr lang="en"/>
              <a:t>L’admin peut suivre les activités des RDV et des événements a l’aide de cette calendrier </a:t>
            </a:r>
            <a:endParaRPr/>
          </a:p>
          <a:p>
            <a:pPr marL="0" lvl="0" indent="0" algn="l" rtl="0">
              <a:lnSpc>
                <a:spcPct val="100000"/>
              </a:lnSpc>
              <a:spcBef>
                <a:spcPts val="0"/>
              </a:spcBef>
              <a:spcAft>
                <a:spcPts val="0"/>
              </a:spcAft>
              <a:buClr>
                <a:schemeClr val="dk1"/>
              </a:buClr>
              <a:buSzPts val="1100"/>
              <a:buFont typeface="Arial"/>
              <a:buNone/>
            </a:pPr>
            <a:r>
              <a:rPr lang="en"/>
              <a:t>On passe a la page de statistiques, la 1ere courbe présente le nombre des services achevés et refusés pendant 3 mois</a:t>
            </a:r>
            <a:endParaRPr/>
          </a:p>
          <a:p>
            <a:pPr marL="0" lvl="0" indent="0" algn="l" rtl="0">
              <a:lnSpc>
                <a:spcPct val="100000"/>
              </a:lnSpc>
              <a:spcBef>
                <a:spcPts val="0"/>
              </a:spcBef>
              <a:spcAft>
                <a:spcPts val="0"/>
              </a:spcAft>
              <a:buClr>
                <a:schemeClr val="dk1"/>
              </a:buClr>
              <a:buSzPts val="1100"/>
              <a:buFont typeface="Arial"/>
              <a:buNone/>
            </a:pPr>
            <a:r>
              <a:rPr lang="en"/>
              <a:t>La 2eme courbe montre le nombre d’inscription des clients et des professionnels aussi pendant 3 mois</a:t>
            </a:r>
            <a:endParaRPr/>
          </a:p>
          <a:p>
            <a:pPr marL="0" lvl="0" indent="0" algn="l" rtl="0">
              <a:lnSpc>
                <a:spcPct val="100000"/>
              </a:lnSpc>
              <a:spcBef>
                <a:spcPts val="0"/>
              </a:spcBef>
              <a:spcAft>
                <a:spcPts val="0"/>
              </a:spcAft>
              <a:buClr>
                <a:schemeClr val="dk1"/>
              </a:buClr>
              <a:buSzPts val="1100"/>
              <a:buFont typeface="Arial"/>
              <a:buNone/>
            </a:pPr>
            <a:r>
              <a:rPr lang="en"/>
              <a:t>Ensuite, on a l'évolution des services pendant chaque mois </a:t>
            </a:r>
            <a:endParaRPr/>
          </a:p>
          <a:p>
            <a:pPr marL="0" lvl="0" indent="0" algn="l" rtl="0">
              <a:lnSpc>
                <a:spcPct val="100000"/>
              </a:lnSpc>
              <a:spcBef>
                <a:spcPts val="0"/>
              </a:spcBef>
              <a:spcAft>
                <a:spcPts val="0"/>
              </a:spcAft>
              <a:buClr>
                <a:schemeClr val="dk1"/>
              </a:buClr>
              <a:buSzPts val="1100"/>
              <a:buFont typeface="Arial"/>
              <a:buNone/>
            </a:pPr>
            <a:r>
              <a:rPr lang="en"/>
              <a:t>Et enfin on a l’evolution d’activité des prestataire de service pendant chaque mois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Maintenant la page d’administrateur, on peut ajouter un nouveau admin en remplissant ce formulaire et on cliquant sur “submit”</a:t>
            </a:r>
            <a:endParaRPr/>
          </a:p>
          <a:p>
            <a:pPr marL="0" lvl="0" indent="0" algn="l" rtl="0">
              <a:lnSpc>
                <a:spcPct val="100000"/>
              </a:lnSpc>
              <a:spcBef>
                <a:spcPts val="0"/>
              </a:spcBef>
              <a:spcAft>
                <a:spcPts val="0"/>
              </a:spcAft>
              <a:buClr>
                <a:schemeClr val="dk1"/>
              </a:buClr>
              <a:buSzPts val="1100"/>
              <a:buFont typeface="Arial"/>
              <a:buNone/>
            </a:pPr>
            <a:r>
              <a:rPr lang="en"/>
              <a:t>On clique sur cette icone pour faire des modifications sur un administrateur et on reçoit notification de confirmation</a:t>
            </a:r>
            <a:endParaRPr/>
          </a:p>
          <a:p>
            <a:pPr marL="0" lvl="0" indent="0" algn="l" rtl="0">
              <a:lnSpc>
                <a:spcPct val="100000"/>
              </a:lnSpc>
              <a:spcBef>
                <a:spcPts val="0"/>
              </a:spcBef>
              <a:spcAft>
                <a:spcPts val="0"/>
              </a:spcAft>
              <a:buClr>
                <a:schemeClr val="dk1"/>
              </a:buClr>
              <a:buSzPts val="1100"/>
              <a:buFont typeface="Arial"/>
              <a:buNone/>
            </a:pPr>
            <a:r>
              <a:rPr lang="en"/>
              <a:t>On clique sur cette icone pour supprimer un administrateur</a:t>
            </a:r>
            <a:endParaRPr/>
          </a:p>
          <a:p>
            <a:pPr marL="0" lvl="0" indent="0" algn="l" rtl="0">
              <a:lnSpc>
                <a:spcPct val="100000"/>
              </a:lnSpc>
              <a:spcBef>
                <a:spcPts val="0"/>
              </a:spcBef>
              <a:spcAft>
                <a:spcPts val="0"/>
              </a:spcAft>
              <a:buClr>
                <a:schemeClr val="dk1"/>
              </a:buClr>
              <a:buSzPts val="1100"/>
              <a:buFont typeface="Arial"/>
              <a:buNone/>
            </a:pPr>
            <a:r>
              <a:rPr lang="en"/>
              <a:t>On a le même concept pour les autres pages, comme la page des partenaires, page des prestataires de services, page des clients, pages des factures et page de devise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On termine par la page des catégories, on a tous les categories sont activées, et lorsqu’on clique sur cette icone la catégorie sera desactivée</a:t>
            </a:r>
            <a:endParaRPr/>
          </a:p>
          <a:p>
            <a:pPr marL="0" lvl="0" indent="0" algn="l" rtl="0">
              <a:lnSpc>
                <a:spcPct val="100000"/>
              </a:lnSpc>
              <a:spcBef>
                <a:spcPts val="0"/>
              </a:spcBef>
              <a:spcAft>
                <a:spcPts val="0"/>
              </a:spcAft>
              <a:buClr>
                <a:schemeClr val="dk1"/>
              </a:buClr>
              <a:buSzPts val="1100"/>
              <a:buFont typeface="Arial"/>
              <a:buNone/>
            </a:pPr>
            <a:r>
              <a:rPr lang="en"/>
              <a:t>On a les icones de modification, suppression et voir les sous catégories</a:t>
            </a:r>
            <a:endParaRPr/>
          </a:p>
        </p:txBody>
      </p:sp>
    </p:spTree>
    <p:extLst>
      <p:ext uri="{BB962C8B-B14F-4D97-AF65-F5344CB8AC3E}">
        <p14:creationId xmlns:p14="http://schemas.microsoft.com/office/powerpoint/2010/main" val="240422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sz="1400">
                <a:solidFill>
                  <a:srgbClr val="263238"/>
                </a:solidFill>
                <a:highlight>
                  <a:schemeClr val="lt1"/>
                </a:highlight>
                <a:latin typeface="Calibri"/>
                <a:ea typeface="Calibri"/>
                <a:cs typeface="Calibri"/>
                <a:sym typeface="Calibri"/>
              </a:rPr>
              <a:t>c'est pour cela Tela.tn fondée en 2020 </a:t>
            </a:r>
            <a:endParaRPr sz="1400">
              <a:solidFill>
                <a:srgbClr val="263238"/>
              </a:solidFill>
              <a:highlight>
                <a:schemeClr val="lt1"/>
              </a:highlight>
              <a:latin typeface="Calibri"/>
              <a:ea typeface="Calibri"/>
              <a:cs typeface="Calibri"/>
              <a:sym typeface="Calibri"/>
            </a:endParaRPr>
          </a:p>
          <a:p>
            <a:pPr marL="0" lvl="0" indent="0" algn="l" rtl="0">
              <a:lnSpc>
                <a:spcPct val="115000"/>
              </a:lnSpc>
              <a:spcBef>
                <a:spcPts val="0"/>
              </a:spcBef>
              <a:spcAft>
                <a:spcPts val="0"/>
              </a:spcAft>
              <a:buClr>
                <a:srgbClr val="263238"/>
              </a:buClr>
              <a:buSzPts val="1100"/>
              <a:buFont typeface="Arial"/>
              <a:buNone/>
            </a:pPr>
            <a:r>
              <a:rPr lang="en" sz="1400">
                <a:solidFill>
                  <a:srgbClr val="263238"/>
                </a:solidFill>
                <a:highlight>
                  <a:schemeClr val="lt1"/>
                </a:highlight>
                <a:latin typeface="Calibri"/>
                <a:ea typeface="Calibri"/>
                <a:cs typeface="Calibri"/>
                <a:sym typeface="Calibri"/>
              </a:rPr>
              <a:t>c’est  une nouvelle startup tunisienne,  a pour l'objectif de  faciliter la recherche de prestataires de services dans des différents domaines  ,elle permet la mise en relation entre les clients et les professionnels demandés .</a:t>
            </a:r>
            <a:endParaRPr sz="1400">
              <a:solidFill>
                <a:schemeClr val="dk1"/>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3352226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1" name="Google Shape;21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6288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4" name="Google Shape;229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63238"/>
              </a:buClr>
              <a:buSzPts val="1100"/>
              <a:buFont typeface="Arial"/>
              <a:buNone/>
            </a:pPr>
            <a:r>
              <a:rPr lang="en">
                <a:solidFill>
                  <a:srgbClr val="263238"/>
                </a:solidFill>
              </a:rPr>
              <a:t>En conclusion, nous avons re-développé  la plateforme tela.tn en utilisant des technologies plus performants avec la suivi d’ une étude conceptuelle pour atteindre notre objectif</a:t>
            </a:r>
            <a:endParaRPr>
              <a:solidFill>
                <a:srgbClr val="263238"/>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71352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3" name="Google Shape;248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nous poursuivrons notre travail avec Tela afin de finaliser le développement  d’application mobile en utilisant React Native en frontend et NodeJS pour le backend</a:t>
            </a:r>
            <a:endParaRPr/>
          </a:p>
        </p:txBody>
      </p:sp>
    </p:spTree>
    <p:extLst>
      <p:ext uri="{BB962C8B-B14F-4D97-AF65-F5344CB8AC3E}">
        <p14:creationId xmlns:p14="http://schemas.microsoft.com/office/powerpoint/2010/main" val="1489128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3" name="Google Shape;250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Merci pour votre attention</a:t>
            </a:r>
            <a:endParaRPr/>
          </a:p>
        </p:txBody>
      </p:sp>
    </p:spTree>
    <p:extLst>
      <p:ext uri="{BB962C8B-B14F-4D97-AF65-F5344CB8AC3E}">
        <p14:creationId xmlns:p14="http://schemas.microsoft.com/office/powerpoint/2010/main" val="2955892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1" name="Google Shape;251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00424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3" name="Google Shape;284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Nodejs est plus sécurisé que php par exemple</a:t>
            </a:r>
            <a:endParaRPr/>
          </a:p>
          <a:p>
            <a:pPr marL="0" lvl="0" indent="0" algn="l" rtl="0">
              <a:lnSpc>
                <a:spcPct val="100000"/>
              </a:lnSpc>
              <a:spcBef>
                <a:spcPts val="0"/>
              </a:spcBef>
              <a:spcAft>
                <a:spcPts val="0"/>
              </a:spcAft>
              <a:buSzPts val="1400"/>
              <a:buNone/>
            </a:pPr>
            <a:r>
              <a:rPr lang="en"/>
              <a:t>Necessite moins de mémoire lorsqu’il y a des connections dans le serveur</a:t>
            </a:r>
            <a:endParaRPr/>
          </a:p>
          <a:p>
            <a:pPr marL="0" lvl="0" indent="0" algn="l" rtl="0">
              <a:lnSpc>
                <a:spcPct val="100000"/>
              </a:lnSpc>
              <a:spcBef>
                <a:spcPts val="0"/>
              </a:spcBef>
              <a:spcAft>
                <a:spcPts val="0"/>
              </a:spcAft>
              <a:buSzPts val="1400"/>
              <a:buNone/>
            </a:pPr>
            <a:r>
              <a:rPr lang="en"/>
              <a:t>Grande vitesse de performance</a:t>
            </a:r>
            <a:endParaRPr/>
          </a:p>
          <a:p>
            <a:pPr marL="0" lvl="0" indent="0" algn="l" rtl="0">
              <a:lnSpc>
                <a:spcPct val="100000"/>
              </a:lnSpc>
              <a:spcBef>
                <a:spcPts val="0"/>
              </a:spcBef>
              <a:spcAft>
                <a:spcPts val="0"/>
              </a:spcAft>
              <a:buSzPts val="1400"/>
              <a:buNone/>
            </a:pPr>
            <a:r>
              <a:rPr lang="en"/>
              <a:t>Et plusieurs et nouveaux plugins </a:t>
            </a: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748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Calibri"/>
                <a:ea typeface="Calibri"/>
                <a:cs typeface="Calibri"/>
                <a:sym typeface="Calibri"/>
              </a:rPr>
              <a:t> Tela vise plusieurs catégories de tous les domaines  parmi lesquels on cite le transport, la maintenance des voitures, couturière,organisation des événements, réparation électronique, etc..</a:t>
            </a:r>
            <a:endParaRPr/>
          </a:p>
        </p:txBody>
      </p:sp>
    </p:spTree>
    <p:extLst>
      <p:ext uri="{BB962C8B-B14F-4D97-AF65-F5344CB8AC3E}">
        <p14:creationId xmlns:p14="http://schemas.microsoft.com/office/powerpoint/2010/main" val="274635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a:p>
        </p:txBody>
      </p:sp>
    </p:spTree>
    <p:extLst>
      <p:ext uri="{BB962C8B-B14F-4D97-AF65-F5344CB8AC3E}">
        <p14:creationId xmlns:p14="http://schemas.microsoft.com/office/powerpoint/2010/main" val="212717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1200">
                <a:solidFill>
                  <a:schemeClr val="dk1"/>
                </a:solidFill>
                <a:highlight>
                  <a:srgbClr val="FFFFFF"/>
                </a:highlight>
              </a:rPr>
              <a:t>Tela a traité des problèmes majeurs tels que  le  manque de confiance de l'utilisateur sur les professionnels ,l'absence de disponibilité dans certaines régions et la difficulté de recherche de prestataire de services.</a:t>
            </a:r>
            <a:endParaRPr sz="1200">
              <a:solidFill>
                <a:schemeClr val="dk1"/>
              </a:solidFill>
              <a:highlight>
                <a:srgbClr val="FFFFFF"/>
              </a:highlight>
            </a:endParaRPr>
          </a:p>
          <a:p>
            <a:pPr marL="0" lvl="0" indent="0" algn="l" rtl="0">
              <a:lnSpc>
                <a:spcPct val="133333"/>
              </a:lnSpc>
              <a:spcBef>
                <a:spcPts val="0"/>
              </a:spcBef>
              <a:spcAft>
                <a:spcPts val="0"/>
              </a:spcAft>
              <a:buClr>
                <a:schemeClr val="dk1"/>
              </a:buClr>
              <a:buSzPts val="1100"/>
              <a:buFont typeface="Arial"/>
              <a:buNone/>
            </a:pPr>
            <a:r>
              <a:rPr lang="en" sz="1200">
                <a:solidFill>
                  <a:schemeClr val="dk1"/>
                </a:solidFill>
                <a:highlight>
                  <a:srgbClr val="FFFFFF"/>
                </a:highlight>
              </a:rPr>
              <a:t>elle a travaillé pour les résoudre, mais leur site Web à des performances limitées car il est un modèle wordpress .. en absence d’une équipe informatique organisée ils n'ont pas pu résoudre ce problème </a:t>
            </a:r>
            <a:endParaRPr sz="1150">
              <a:solidFill>
                <a:schemeClr val="dk1"/>
              </a:solidFill>
              <a:highlight>
                <a:schemeClr val="lt1"/>
              </a:highlight>
            </a:endParaRPr>
          </a:p>
        </p:txBody>
      </p:sp>
    </p:spTree>
    <p:extLst>
      <p:ext uri="{BB962C8B-B14F-4D97-AF65-F5344CB8AC3E}">
        <p14:creationId xmlns:p14="http://schemas.microsoft.com/office/powerpoint/2010/main" val="159345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solidFill>
                  <a:schemeClr val="dk1"/>
                </a:solidFill>
              </a:rPr>
              <a:t>Comme nous l’avons mentionné le site web actuel de Tela.tn est une template wordpress qui  a de nombreux limitations,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Premièrement, l’incompatibilité avec différents appareils.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Deuxièmement, L'optimisation des moteurs de recherches SEO est possible mais c’est très difficile avec le wordpress. </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Troisièmement, vulnérabilité de sécurité contre les logiciels malveillants.</a:t>
            </a:r>
            <a:endParaRPr>
              <a:solidFill>
                <a:schemeClr val="dk1"/>
              </a:solidFill>
            </a:endParaRPr>
          </a:p>
          <a:p>
            <a:pPr marL="0" lvl="0" indent="0" algn="l" rtl="0">
              <a:lnSpc>
                <a:spcPct val="115000"/>
              </a:lnSpc>
              <a:spcBef>
                <a:spcPts val="0"/>
              </a:spcBef>
              <a:spcAft>
                <a:spcPts val="0"/>
              </a:spcAft>
              <a:buSzPts val="1400"/>
              <a:buNone/>
            </a:pPr>
            <a:r>
              <a:rPr lang="en">
                <a:solidFill>
                  <a:schemeClr val="dk1"/>
                </a:solidFill>
              </a:rPr>
              <a:t>Finalement , wordpress a une  vitesse lente de recharge </a:t>
            </a:r>
            <a:endParaRPr>
              <a:solidFill>
                <a:schemeClr val="dk1"/>
              </a:solidFill>
            </a:endParaRPr>
          </a:p>
          <a:p>
            <a:pPr marL="0" lvl="0" indent="0" algn="l" rtl="0">
              <a:lnSpc>
                <a:spcPct val="115000"/>
              </a:lnSpc>
              <a:spcBef>
                <a:spcPts val="0"/>
              </a:spcBef>
              <a:spcAft>
                <a:spcPts val="0"/>
              </a:spcAft>
              <a:buSzPts val="1400"/>
              <a:buNone/>
            </a:pPr>
            <a:endParaRPr>
              <a:solidFill>
                <a:schemeClr val="dk1"/>
              </a:solidFill>
            </a:endParaRPr>
          </a:p>
        </p:txBody>
      </p:sp>
    </p:spTree>
    <p:extLst>
      <p:ext uri="{BB962C8B-B14F-4D97-AF65-F5344CB8AC3E}">
        <p14:creationId xmlns:p14="http://schemas.microsoft.com/office/powerpoint/2010/main" val="289136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Donc c’est quoi la solution ?</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46942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1">
  <p:cSld name="TITLE_AND_BODY_1">
    <p:spTree>
      <p:nvGrpSpPr>
        <p:cNvPr id="1" name="Shape 66"/>
        <p:cNvGrpSpPr/>
        <p:nvPr/>
      </p:nvGrpSpPr>
      <p:grpSpPr>
        <a:xfrm>
          <a:off x="0" y="0"/>
          <a:ext cx="0" cy="0"/>
          <a:chOff x="0" y="0"/>
          <a:chExt cx="0" cy="0"/>
        </a:xfrm>
      </p:grpSpPr>
      <p:cxnSp>
        <p:nvCxnSpPr>
          <p:cNvPr id="67" name="Google Shape;67;p52"/>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68" name="Google Shape;68;p52"/>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2"/>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Font typeface="Lora"/>
              <a:buNone/>
              <a:defRPr sz="2000" b="1">
                <a:latin typeface="Lora"/>
                <a:ea typeface="Lora"/>
                <a:cs typeface="Lora"/>
                <a:sym typeface="Lora"/>
              </a:defRPr>
            </a:lvl1pPr>
            <a:lvl2pPr lvl="1"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70" name="Google Shape;70;p52"/>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71" name="Google Shape;71;p52"/>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72" name="Google Shape;72;p5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_1">
    <p:spTree>
      <p:nvGrpSpPr>
        <p:cNvPr id="1" name="Shape 73"/>
        <p:cNvGrpSpPr/>
        <p:nvPr/>
      </p:nvGrpSpPr>
      <p:grpSpPr>
        <a:xfrm>
          <a:off x="0" y="0"/>
          <a:ext cx="0" cy="0"/>
          <a:chOff x="0" y="0"/>
          <a:chExt cx="0" cy="0"/>
        </a:xfrm>
      </p:grpSpPr>
      <p:sp>
        <p:nvSpPr>
          <p:cNvPr id="74" name="Google Shape;74;p5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3"/>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13" name="Google Shape;13;p43"/>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
        <p:cNvGrpSpPr/>
        <p:nvPr/>
      </p:nvGrpSpPr>
      <p:grpSpPr>
        <a:xfrm>
          <a:off x="0" y="0"/>
          <a:ext cx="0" cy="0"/>
          <a:chOff x="0" y="0"/>
          <a:chExt cx="0" cy="0"/>
        </a:xfrm>
      </p:grpSpPr>
      <p:sp>
        <p:nvSpPr>
          <p:cNvPr id="18" name="Google Shape;18;p4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9" name="Google Shape;19;p45"/>
          <p:cNvSpPr txBox="1">
            <a:spLocks noGrp="1"/>
          </p:cNvSpPr>
          <p:nvPr>
            <p:ph type="body" idx="1"/>
          </p:nvPr>
        </p:nvSpPr>
        <p:spPr>
          <a:xfrm>
            <a:off x="786137"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0" name="Google Shape;20;p45"/>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1" name="Google Shape;21;p4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4" name="Google Shape;24;p4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7"/>
          <p:cNvSpPr/>
          <p:nvPr/>
        </p:nvSpPr>
        <p:spPr>
          <a:xfrm>
            <a:off x="-26550" y="-14850"/>
            <a:ext cx="9197100" cy="5173200"/>
          </a:xfrm>
          <a:prstGeom prst="rect">
            <a:avLst/>
          </a:prstGeom>
          <a:solidFill>
            <a:srgbClr val="CFD8DC">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8"/>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30" name="Google Shape;30;p48"/>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8"/>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8"/>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8"/>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8"/>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8"/>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8"/>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8"/>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8"/>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8"/>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8"/>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8"/>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8"/>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8"/>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8"/>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5"/>
        <p:cNvGrpSpPr/>
        <p:nvPr/>
      </p:nvGrpSpPr>
      <p:grpSpPr>
        <a:xfrm>
          <a:off x="0" y="0"/>
          <a:ext cx="0" cy="0"/>
          <a:chOff x="0" y="0"/>
          <a:chExt cx="0" cy="0"/>
        </a:xfrm>
      </p:grpSpPr>
      <p:pic>
        <p:nvPicPr>
          <p:cNvPr id="46" name="Google Shape;46;p49"/>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47" name="Google Shape;47;p49"/>
          <p:cNvSpPr txBox="1">
            <a:spLocks noGrp="1"/>
          </p:cNvSpPr>
          <p:nvPr>
            <p:ph type="body" idx="1"/>
          </p:nvPr>
        </p:nvSpPr>
        <p:spPr>
          <a:xfrm>
            <a:off x="1215300" y="1723650"/>
            <a:ext cx="6713400" cy="819900"/>
          </a:xfrm>
          <a:prstGeom prst="rect">
            <a:avLst/>
          </a:prstGeom>
          <a:noFill/>
          <a:ln>
            <a:noFill/>
          </a:ln>
        </p:spPr>
        <p:txBody>
          <a:bodyPr spcFirstLastPara="1" wrap="square" lIns="91425" tIns="91425" rIns="91425" bIns="91425" anchor="t" anchorCtr="0">
            <a:noAutofit/>
          </a:bodyPr>
          <a:lstStyle>
            <a:lvl1pPr marL="457200" lvl="0" indent="-457200" algn="ctr">
              <a:lnSpc>
                <a:spcPct val="100000"/>
              </a:lnSpc>
              <a:spcBef>
                <a:spcPts val="600"/>
              </a:spcBef>
              <a:spcAft>
                <a:spcPts val="0"/>
              </a:spcAft>
              <a:buClr>
                <a:schemeClr val="dk1"/>
              </a:buClr>
              <a:buSzPts val="3600"/>
              <a:buChar char="◎"/>
              <a:defRPr sz="3600" i="1"/>
            </a:lvl1pPr>
            <a:lvl2pPr marL="914400" lvl="1" indent="-457200" algn="ctr">
              <a:lnSpc>
                <a:spcPct val="100000"/>
              </a:lnSpc>
              <a:spcBef>
                <a:spcPts val="0"/>
              </a:spcBef>
              <a:spcAft>
                <a:spcPts val="0"/>
              </a:spcAft>
              <a:buClr>
                <a:schemeClr val="dk1"/>
              </a:buClr>
              <a:buSzPts val="3600"/>
              <a:buChar char="○"/>
              <a:defRPr sz="3600" i="1"/>
            </a:lvl2pPr>
            <a:lvl3pPr marL="1371600" lvl="2" indent="-457200" algn="ctr">
              <a:lnSpc>
                <a:spcPct val="100000"/>
              </a:lnSpc>
              <a:spcBef>
                <a:spcPts val="0"/>
              </a:spcBef>
              <a:spcAft>
                <a:spcPts val="0"/>
              </a:spcAft>
              <a:buClr>
                <a:schemeClr val="dk1"/>
              </a:buClr>
              <a:buSzPts val="3600"/>
              <a:buChar char="◉"/>
              <a:defRPr sz="3600" i="1"/>
            </a:lvl3pPr>
            <a:lvl4pPr marL="1828800" lvl="3" indent="-457200" algn="ctr">
              <a:lnSpc>
                <a:spcPct val="100000"/>
              </a:lnSpc>
              <a:spcBef>
                <a:spcPts val="0"/>
              </a:spcBef>
              <a:spcAft>
                <a:spcPts val="0"/>
              </a:spcAft>
              <a:buSzPts val="3600"/>
              <a:buChar char="●"/>
              <a:defRPr sz="3600" i="1"/>
            </a:lvl4pPr>
            <a:lvl5pPr marL="2286000" lvl="4" indent="-457200" algn="ctr">
              <a:lnSpc>
                <a:spcPct val="100000"/>
              </a:lnSpc>
              <a:spcBef>
                <a:spcPts val="0"/>
              </a:spcBef>
              <a:spcAft>
                <a:spcPts val="0"/>
              </a:spcAft>
              <a:buSzPts val="3600"/>
              <a:buChar char="○"/>
              <a:defRPr sz="3600" i="1"/>
            </a:lvl5pPr>
            <a:lvl6pPr marL="2743200" lvl="5" indent="-457200" algn="ctr">
              <a:lnSpc>
                <a:spcPct val="100000"/>
              </a:lnSpc>
              <a:spcBef>
                <a:spcPts val="0"/>
              </a:spcBef>
              <a:spcAft>
                <a:spcPts val="0"/>
              </a:spcAft>
              <a:buSzPts val="3600"/>
              <a:buChar char="■"/>
              <a:defRPr sz="3600" i="1"/>
            </a:lvl6pPr>
            <a:lvl7pPr marL="3200400" lvl="6" indent="-457200" algn="ctr">
              <a:lnSpc>
                <a:spcPct val="100000"/>
              </a:lnSpc>
              <a:spcBef>
                <a:spcPts val="0"/>
              </a:spcBef>
              <a:spcAft>
                <a:spcPts val="0"/>
              </a:spcAft>
              <a:buSzPts val="3600"/>
              <a:buChar char="●"/>
              <a:defRPr sz="3600" i="1"/>
            </a:lvl7pPr>
            <a:lvl8pPr marL="3657600" lvl="7" indent="-457200" algn="ctr">
              <a:lnSpc>
                <a:spcPct val="100000"/>
              </a:lnSpc>
              <a:spcBef>
                <a:spcPts val="0"/>
              </a:spcBef>
              <a:spcAft>
                <a:spcPts val="0"/>
              </a:spcAft>
              <a:buSzPts val="3600"/>
              <a:buChar char="○"/>
              <a:defRPr sz="3600" i="1"/>
            </a:lvl8pPr>
            <a:lvl9pPr marL="4114800" lvl="8" indent="-457200" algn="ctr">
              <a:lnSpc>
                <a:spcPct val="100000"/>
              </a:lnSpc>
              <a:spcBef>
                <a:spcPts val="0"/>
              </a:spcBef>
              <a:spcAft>
                <a:spcPts val="0"/>
              </a:spcAft>
              <a:buSzPts val="3600"/>
              <a:buChar char="■"/>
              <a:defRPr sz="3600" i="1"/>
            </a:lvl9pPr>
          </a:lstStyle>
          <a:p>
            <a:endParaRPr/>
          </a:p>
        </p:txBody>
      </p:sp>
      <p:grpSp>
        <p:nvGrpSpPr>
          <p:cNvPr id="48" name="Google Shape;48;p49"/>
          <p:cNvGrpSpPr/>
          <p:nvPr/>
        </p:nvGrpSpPr>
        <p:grpSpPr>
          <a:xfrm>
            <a:off x="3839646" y="782918"/>
            <a:ext cx="1464573" cy="842707"/>
            <a:chOff x="3593400" y="1729675"/>
            <a:chExt cx="1957200" cy="1123610"/>
          </a:xfrm>
        </p:grpSpPr>
        <p:sp>
          <p:nvSpPr>
            <p:cNvPr id="49" name="Google Shape;49;p49"/>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accent1"/>
                  </a:solidFill>
                  <a:latin typeface="Source Sans Pro"/>
                  <a:ea typeface="Source Sans Pro"/>
                  <a:cs typeface="Source Sans Pro"/>
                  <a:sym typeface="Source Sans Pro"/>
                </a:rPr>
                <a:t>“</a:t>
              </a:r>
              <a:endParaRPr sz="6000" b="1" i="0" u="none" strike="noStrike" cap="none">
                <a:solidFill>
                  <a:schemeClr val="accent1"/>
                </a:solidFill>
                <a:latin typeface="Source Sans Pro"/>
                <a:ea typeface="Source Sans Pro"/>
                <a:cs typeface="Source Sans Pro"/>
                <a:sym typeface="Source Sans Pro"/>
              </a:endParaRPr>
            </a:p>
          </p:txBody>
        </p:sp>
        <p:sp>
          <p:nvSpPr>
            <p:cNvPr id="50" name="Google Shape;50;p49"/>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9"/>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 name="Google Shape;52;p49"/>
          <p:cNvCxnSpPr>
            <a:endCxn id="50" idx="1"/>
          </p:cNvCxnSpPr>
          <p:nvPr/>
        </p:nvCxnSpPr>
        <p:spPr>
          <a:xfrm>
            <a:off x="3750511" y="390297"/>
            <a:ext cx="532200" cy="535500"/>
          </a:xfrm>
          <a:prstGeom prst="straightConnector1">
            <a:avLst/>
          </a:prstGeom>
          <a:noFill/>
          <a:ln w="9525" cap="flat" cmpd="sng">
            <a:solidFill>
              <a:srgbClr val="CFD8DC"/>
            </a:solidFill>
            <a:prstDash val="solid"/>
            <a:round/>
            <a:headEnd type="none" w="sm" len="sm"/>
            <a:tailEnd type="none" w="sm" len="sm"/>
          </a:ln>
        </p:spPr>
      </p:cxnSp>
      <p:cxnSp>
        <p:nvCxnSpPr>
          <p:cNvPr id="53" name="Google Shape;53;p49"/>
          <p:cNvCxnSpPr/>
          <p:nvPr/>
        </p:nvCxnSpPr>
        <p:spPr>
          <a:xfrm rot="10800000">
            <a:off x="4362902" y="436125"/>
            <a:ext cx="209100" cy="369600"/>
          </a:xfrm>
          <a:prstGeom prst="straightConnector1">
            <a:avLst/>
          </a:prstGeom>
          <a:noFill/>
          <a:ln w="9525" cap="flat" cmpd="sng">
            <a:solidFill>
              <a:srgbClr val="CFD8DC"/>
            </a:solidFill>
            <a:prstDash val="solid"/>
            <a:round/>
            <a:headEnd type="none" w="sm" len="sm"/>
            <a:tailEnd type="none" w="sm" len="sm"/>
          </a:ln>
        </p:spPr>
      </p:cxnSp>
      <p:cxnSp>
        <p:nvCxnSpPr>
          <p:cNvPr id="54" name="Google Shape;54;p49"/>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sm" len="sm"/>
            <a:tailEnd type="none" w="sm" len="sm"/>
          </a:ln>
        </p:spPr>
      </p:cxnSp>
      <p:sp>
        <p:nvSpPr>
          <p:cNvPr id="55" name="Google Shape;55;p4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8" name="Google Shape;58;p50"/>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59" name="Google Shape;59;p5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0"/>
        <p:cNvGrpSpPr/>
        <p:nvPr/>
      </p:nvGrpSpPr>
      <p:grpSpPr>
        <a:xfrm>
          <a:off x="0" y="0"/>
          <a:ext cx="0" cy="0"/>
          <a:chOff x="0" y="0"/>
          <a:chExt cx="0" cy="0"/>
        </a:xfrm>
      </p:grpSpPr>
      <p:sp>
        <p:nvSpPr>
          <p:cNvPr id="61" name="Google Shape;61;p5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2" name="Google Shape;62;p51"/>
          <p:cNvSpPr txBox="1">
            <a:spLocks noGrp="1"/>
          </p:cNvSpPr>
          <p:nvPr>
            <p:ph type="body" idx="1"/>
          </p:nvPr>
        </p:nvSpPr>
        <p:spPr>
          <a:xfrm>
            <a:off x="786150"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3" name="Google Shape;63;p51"/>
          <p:cNvSpPr txBox="1">
            <a:spLocks noGrp="1"/>
          </p:cNvSpPr>
          <p:nvPr>
            <p:ph type="body" idx="2"/>
          </p:nvPr>
        </p:nvSpPr>
        <p:spPr>
          <a:xfrm>
            <a:off x="3329992"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4" name="Google Shape;64;p51"/>
          <p:cNvSpPr txBox="1">
            <a:spLocks noGrp="1"/>
          </p:cNvSpPr>
          <p:nvPr>
            <p:ph type="body" idx="3"/>
          </p:nvPr>
        </p:nvSpPr>
        <p:spPr>
          <a:xfrm>
            <a:off x="5873834"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65" name="Google Shape;65;p5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4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4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www.linguee.fr/francais-anglais/traduction/comment+%C3%A7a+fonctionne.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8.jpg"/><Relationship Id="rId4" Type="http://schemas.openxmlformats.org/officeDocument/2006/relationships/image" Target="../media/image20.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a:spLocks noGrp="1"/>
          </p:cNvSpPr>
          <p:nvPr>
            <p:ph type="ctrTitle" idx="4294967295"/>
          </p:nvPr>
        </p:nvSpPr>
        <p:spPr>
          <a:xfrm>
            <a:off x="392435" y="1581788"/>
            <a:ext cx="8164349" cy="1145099"/>
          </a:xfrm>
          <a:prstGeom prst="rect">
            <a:avLst/>
          </a:prstGeom>
          <a:noFill/>
          <a:ln>
            <a:noFill/>
          </a:ln>
        </p:spPr>
        <p:txBody>
          <a:bodyPr spcFirstLastPara="1" wrap="square" lIns="91425" tIns="91425" rIns="91425" bIns="91425" anchor="b" anchorCtr="0">
            <a:noAutofit/>
          </a:bodyPr>
          <a:lstStyle/>
          <a:p>
            <a:pPr lvl="0" algn="ctr"/>
            <a:r>
              <a:rPr lang="en" sz="3300" b="0" i="0" u="none" strike="noStrike" cap="none" dirty="0">
                <a:solidFill>
                  <a:schemeClr val="dk1"/>
                </a:solidFill>
                <a:sym typeface="Roboto Slab"/>
              </a:rPr>
              <a:t>          </a:t>
            </a:r>
            <a:r>
              <a:rPr lang="fr-FR" sz="3300" dirty="0"/>
              <a:t>Système de recommandation de</a:t>
            </a:r>
            <a:br>
              <a:rPr lang="fr-FR" sz="3300" dirty="0"/>
            </a:br>
            <a:r>
              <a:rPr lang="fr-FR" sz="3300" dirty="0"/>
              <a:t>produits en cristal 3D</a:t>
            </a:r>
            <a:endParaRPr sz="3300" b="0" i="0" u="none" strike="noStrike" cap="none" dirty="0">
              <a:solidFill>
                <a:schemeClr val="dk1"/>
              </a:solidFill>
              <a:sym typeface="Roboto Slab"/>
            </a:endParaRPr>
          </a:p>
        </p:txBody>
      </p:sp>
      <p:sp>
        <p:nvSpPr>
          <p:cNvPr id="80" name="Google Shape;80;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sp>
        <p:nvSpPr>
          <p:cNvPr id="82" name="Google Shape;82;p1"/>
          <p:cNvSpPr txBox="1"/>
          <p:nvPr/>
        </p:nvSpPr>
        <p:spPr>
          <a:xfrm>
            <a:off x="120875" y="2860525"/>
            <a:ext cx="23769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2400" b="0" i="1" u="none" strike="noStrike" cap="none" dirty="0">
                <a:solidFill>
                  <a:schemeClr val="dk1"/>
                </a:solidFill>
                <a:latin typeface="Calibri"/>
                <a:ea typeface="Calibri"/>
                <a:cs typeface="Calibri"/>
                <a:sym typeface="Calibri"/>
              </a:rPr>
              <a:t>Elaboré par :</a:t>
            </a:r>
            <a:endParaRPr sz="24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Yosri Ben Salem</a:t>
            </a:r>
            <a:endParaRPr sz="2000" b="0" i="0" u="none" strike="noStrike" cap="none" dirty="0">
              <a:solidFill>
                <a:schemeClr val="dk1"/>
              </a:solidFill>
              <a:latin typeface="Calibri"/>
              <a:ea typeface="Calibri"/>
              <a:cs typeface="Calibri"/>
              <a:sym typeface="Calibri"/>
            </a:endParaRPr>
          </a:p>
        </p:txBody>
      </p:sp>
      <p:sp>
        <p:nvSpPr>
          <p:cNvPr id="83" name="Google Shape;83;p1"/>
          <p:cNvSpPr txBox="1"/>
          <p:nvPr/>
        </p:nvSpPr>
        <p:spPr>
          <a:xfrm>
            <a:off x="6070825" y="2860525"/>
            <a:ext cx="2707800" cy="144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2400" b="0" i="1" u="none" strike="noStrike" cap="none" dirty="0">
                <a:solidFill>
                  <a:schemeClr val="dk1"/>
                </a:solidFill>
                <a:latin typeface="Calibri"/>
                <a:ea typeface="Calibri"/>
                <a:cs typeface="Calibri"/>
                <a:sym typeface="Calibri"/>
              </a:rPr>
              <a:t>Encadré par : </a:t>
            </a:r>
            <a:endParaRPr sz="24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Mme Fehima Achour</a:t>
            </a:r>
            <a:endParaRPr sz="2000" b="0" i="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2000" b="0" i="1" u="none" strike="noStrike" cap="none" dirty="0">
                <a:solidFill>
                  <a:schemeClr val="dk1"/>
                </a:solidFill>
                <a:latin typeface="Calibri"/>
                <a:ea typeface="Calibri"/>
                <a:cs typeface="Calibri"/>
                <a:sym typeface="Calibri"/>
              </a:rPr>
              <a:t>Mr Mohamed Bouraoui</a:t>
            </a:r>
            <a:endParaRPr sz="2000" b="0" i="1"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Quattrocento Sans"/>
              <a:ea typeface="Quattrocento Sans"/>
              <a:cs typeface="Quattrocento Sans"/>
              <a:sym typeface="Quattrocento Sans"/>
            </a:endParaRPr>
          </a:p>
        </p:txBody>
      </p:sp>
      <p:sp>
        <p:nvSpPr>
          <p:cNvPr id="84" name="Google Shape;84;p1"/>
          <p:cNvSpPr txBox="1"/>
          <p:nvPr/>
        </p:nvSpPr>
        <p:spPr>
          <a:xfrm>
            <a:off x="2940300" y="4479800"/>
            <a:ext cx="3263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Calibri"/>
                <a:ea typeface="Calibri"/>
                <a:cs typeface="Calibri"/>
                <a:sym typeface="Calibri"/>
              </a:rPr>
              <a:t>Année universitaire  2023-2024</a:t>
            </a:r>
            <a:endParaRPr sz="1600" b="0" i="0" u="none" strike="noStrike" cap="none" dirty="0">
              <a:solidFill>
                <a:schemeClr val="dk1"/>
              </a:solidFill>
              <a:latin typeface="Quattrocento Sans"/>
              <a:ea typeface="Quattrocento Sans"/>
              <a:cs typeface="Quattrocento Sans"/>
              <a:sym typeface="Quattrocento San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004" y="1"/>
            <a:ext cx="2802996" cy="1203157"/>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024403" cy="1203157"/>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1265" y="-350921"/>
            <a:ext cx="1905000" cy="1905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cxnSp>
        <p:nvCxnSpPr>
          <p:cNvPr id="1221" name="Google Shape;1221;p11"/>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222" name="Google Shape;1222;p11"/>
          <p:cNvCxnSpPr>
            <a:cxnSpLocks/>
          </p:cNvCxnSpPr>
          <p:nvPr/>
        </p:nvCxnSpPr>
        <p:spPr>
          <a:xfrm>
            <a:off x="5291667" y="510350"/>
            <a:ext cx="3880633" cy="0"/>
          </a:xfrm>
          <a:prstGeom prst="straightConnector1">
            <a:avLst/>
          </a:prstGeom>
          <a:noFill/>
          <a:ln w="9525" cap="flat" cmpd="sng">
            <a:solidFill>
              <a:srgbClr val="B1B4C4"/>
            </a:solidFill>
            <a:prstDash val="solid"/>
            <a:round/>
            <a:headEnd type="none" w="sm" len="sm"/>
            <a:tailEnd type="none" w="sm" len="sm"/>
          </a:ln>
        </p:spPr>
      </p:cxnSp>
      <p:sp>
        <p:nvSpPr>
          <p:cNvPr id="1223" name="Google Shape;1223;p11"/>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4" name="Google Shape;1224;p11"/>
          <p:cNvGrpSpPr/>
          <p:nvPr/>
        </p:nvGrpSpPr>
        <p:grpSpPr>
          <a:xfrm>
            <a:off x="2650921" y="1048625"/>
            <a:ext cx="3643171" cy="2269708"/>
            <a:chOff x="1177450" y="241631"/>
            <a:chExt cx="6173152" cy="3616776"/>
          </a:xfrm>
        </p:grpSpPr>
        <p:sp>
          <p:nvSpPr>
            <p:cNvPr id="1225" name="Google Shape;1225;p11"/>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11"/>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11"/>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p11"/>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31" name="Google Shape;1231;p11"/>
          <p:cNvSpPr txBox="1"/>
          <p:nvPr/>
        </p:nvSpPr>
        <p:spPr>
          <a:xfrm>
            <a:off x="2049876" y="3457220"/>
            <a:ext cx="4838516" cy="1292631"/>
          </a:xfrm>
          <a:prstGeom prst="rect">
            <a:avLst/>
          </a:prstGeom>
          <a:noFill/>
          <a:ln>
            <a:noFill/>
          </a:ln>
        </p:spPr>
        <p:txBody>
          <a:bodyPr spcFirstLastPara="1" wrap="square" lIns="91425" tIns="91425" rIns="91425" bIns="91425" anchor="t" anchorCtr="0">
            <a:spAutoFit/>
          </a:bodyPr>
          <a:lstStyle/>
          <a:p>
            <a:pPr lvl="0" algn="ctr">
              <a:buSzPts val="2100"/>
            </a:pPr>
            <a:r>
              <a:rPr lang="fr-FR" sz="2400" dirty="0"/>
              <a:t>Application de recommandation de produits utilisant des modèles d’apprentissage automatique</a:t>
            </a:r>
            <a:endParaRPr sz="2100" b="0" i="0" u="none" strike="noStrike" cap="none" dirty="0">
              <a:solidFill>
                <a:srgbClr val="000000"/>
              </a:solidFill>
              <a:latin typeface="Arial"/>
              <a:ea typeface="Arial"/>
              <a:cs typeface="Arial"/>
              <a:sym typeface="Arial"/>
            </a:endParaRPr>
          </a:p>
        </p:txBody>
      </p:sp>
      <p:sp>
        <p:nvSpPr>
          <p:cNvPr id="1233" name="Google Shape;1233;p11"/>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  </a:t>
            </a:r>
            <a:endParaRPr lang="fr-FR" sz="1600" b="1"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31" y="1186822"/>
            <a:ext cx="2809875" cy="1844256"/>
          </a:xfrm>
          <a:prstGeom prst="rect">
            <a:avLst/>
          </a:prstGeom>
        </p:spPr>
      </p:pic>
      <p:sp>
        <p:nvSpPr>
          <p:cNvPr id="15" name="ZoneTexte 14">
            <a:extLst>
              <a:ext uri="{FF2B5EF4-FFF2-40B4-BE49-F238E27FC236}">
                <a16:creationId xmlns:a16="http://schemas.microsoft.com/office/drawing/2014/main" id="{9B448FFE-EBF0-48E4-9438-6BDEF80E863D}"/>
              </a:ext>
            </a:extLst>
          </p:cNvPr>
          <p:cNvSpPr txBox="1"/>
          <p:nvPr/>
        </p:nvSpPr>
        <p:spPr>
          <a:xfrm>
            <a:off x="6863017" y="224372"/>
            <a:ext cx="4618566" cy="338554"/>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Solution</a:t>
            </a:r>
            <a:r>
              <a:rPr lang="en" sz="1600" b="1" i="1" dirty="0">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Proposée</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4"/>
                                        </p:tgtEl>
                                        <p:attrNameLst>
                                          <p:attrName>style.visibility</p:attrName>
                                        </p:attrNameLst>
                                      </p:cBhvr>
                                      <p:to>
                                        <p:strVal val="visible"/>
                                      </p:to>
                                    </p:set>
                                    <p:animEffect transition="in" filter="fade">
                                      <p:cBhvr>
                                        <p:cTn id="7" dur="500"/>
                                        <p:tgtEl>
                                          <p:spTgt spid="1224"/>
                                        </p:tgtEl>
                                      </p:cBhvr>
                                    </p:animEffect>
                                  </p:childTnLst>
                                </p:cTn>
                              </p:par>
                              <p:par>
                                <p:cTn id="8" presetID="10" presetClass="entr" presetSubtype="0" fill="hold" nodeType="withEffect">
                                  <p:stCondLst>
                                    <p:cond delay="0"/>
                                  </p:stCondLst>
                                  <p:childTnLst>
                                    <p:set>
                                      <p:cBhvr>
                                        <p:cTn id="9" dur="1" fill="hold">
                                          <p:stCondLst>
                                            <p:cond delay="0"/>
                                          </p:stCondLst>
                                        </p:cTn>
                                        <p:tgtEl>
                                          <p:spTgt spid="1231"/>
                                        </p:tgtEl>
                                        <p:attrNameLst>
                                          <p:attrName>style.visibility</p:attrName>
                                        </p:attrNameLst>
                                      </p:cBhvr>
                                      <p:to>
                                        <p:strVal val="visible"/>
                                      </p:to>
                                    </p:set>
                                    <p:animEffect transition="in" filter="fade">
                                      <p:cBhvr>
                                        <p:cTn id="10" dur="500"/>
                                        <p:tgtEl>
                                          <p:spTgt spid="1231"/>
                                        </p:tgtEl>
                                      </p:cBhvr>
                                    </p:animEffec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2"/>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sp>
        <p:nvSpPr>
          <p:cNvPr id="1239" name="Google Shape;1239;p12"/>
          <p:cNvSpPr txBox="1">
            <a:spLocks noGrp="1"/>
          </p:cNvSpPr>
          <p:nvPr>
            <p:ph type="ctrTitle"/>
          </p:nvPr>
        </p:nvSpPr>
        <p:spPr>
          <a:xfrm>
            <a:off x="1088825" y="1983394"/>
            <a:ext cx="5658275"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Méthodologie</a:t>
            </a:r>
            <a:r>
              <a:rPr lang="en" sz="4700" i="1" dirty="0">
                <a:latin typeface="Comic Sans MS"/>
                <a:ea typeface="Comic Sans MS"/>
                <a:cs typeface="Comic Sans MS"/>
                <a:sym typeface="Comic Sans MS"/>
              </a:rPr>
              <a:t> </a:t>
            </a:r>
            <a:r>
              <a:rPr lang="en" sz="4800" i="1" dirty="0">
                <a:solidFill>
                  <a:schemeClr val="dk2"/>
                </a:solidFill>
                <a:latin typeface="Source Sans Pro"/>
                <a:ea typeface="Source Sans Pro"/>
                <a:cs typeface="Source Sans Pro"/>
                <a:sym typeface="Comic Sans MS"/>
              </a:rPr>
              <a:t>de</a:t>
            </a:r>
            <a:br>
              <a:rPr lang="en" sz="4700" i="1" dirty="0">
                <a:latin typeface="Comic Sans MS"/>
                <a:ea typeface="Comic Sans MS"/>
                <a:cs typeface="Comic Sans MS"/>
                <a:sym typeface="Comic Sans MS"/>
              </a:rPr>
            </a:br>
            <a:r>
              <a:rPr lang="en" sz="4800" i="1" dirty="0">
                <a:solidFill>
                  <a:schemeClr val="dk2"/>
                </a:solidFill>
                <a:latin typeface="Source Sans Pro"/>
                <a:ea typeface="Source Sans Pro"/>
                <a:cs typeface="Source Sans Pro"/>
                <a:sym typeface="Comic Sans MS"/>
              </a:rPr>
              <a:t>Travail</a:t>
            </a:r>
            <a:endParaRPr sz="4800" i="1" dirty="0">
              <a:solidFill>
                <a:schemeClr val="dk2"/>
              </a:solidFill>
              <a:latin typeface="Source Sans Pro"/>
              <a:ea typeface="Source Sans Pro"/>
              <a:cs typeface="Source Sans Pro"/>
            </a:endParaRPr>
          </a:p>
        </p:txBody>
      </p:sp>
      <p:sp>
        <p:nvSpPr>
          <p:cNvPr id="1240" name="Google Shape;1240;p12"/>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grpSp>
        <p:nvGrpSpPr>
          <p:cNvPr id="1241" name="Google Shape;1241;p12"/>
          <p:cNvGrpSpPr/>
          <p:nvPr/>
        </p:nvGrpSpPr>
        <p:grpSpPr>
          <a:xfrm>
            <a:off x="5860210" y="1021752"/>
            <a:ext cx="3136520" cy="3188387"/>
            <a:chOff x="2011725" y="44285"/>
            <a:chExt cx="4684870" cy="4762340"/>
          </a:xfrm>
        </p:grpSpPr>
        <p:grpSp>
          <p:nvGrpSpPr>
            <p:cNvPr id="1242" name="Google Shape;1242;p12"/>
            <p:cNvGrpSpPr/>
            <p:nvPr/>
          </p:nvGrpSpPr>
          <p:grpSpPr>
            <a:xfrm>
              <a:off x="2119596" y="326448"/>
              <a:ext cx="3544299" cy="3707706"/>
              <a:chOff x="3860721" y="1330073"/>
              <a:chExt cx="3544299" cy="3707706"/>
            </a:xfrm>
          </p:grpSpPr>
          <p:sp>
            <p:nvSpPr>
              <p:cNvPr id="1243" name="Google Shape;1243;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0" name="Google Shape;1260;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3" name="Google Shape;1273;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4" name="Google Shape;1274;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0" name="Google Shape;1280;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1" name="Google Shape;1281;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7" name="Google Shape;1287;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8" name="Google Shape;1288;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0" name="Google Shape;1310;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1" name="Google Shape;1311;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7" name="Google Shape;1317;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8" name="Google Shape;1318;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9" name="Google Shape;1319;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5" name="Google Shape;1325;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8" name="Google Shape;1338;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9" name="Google Shape;1339;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50" name="Google Shape;1350;p12"/>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12"/>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p12"/>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p12"/>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p12"/>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12"/>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12"/>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12"/>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12"/>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12"/>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0" name="Google Shape;1360;p12"/>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1" name="Google Shape;1361;p12"/>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12"/>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12"/>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12"/>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12"/>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12"/>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7" name="Google Shape;1367;p12"/>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8" name="Google Shape;1368;p12"/>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12"/>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12"/>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12"/>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12"/>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p12"/>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4" name="Google Shape;1374;p12"/>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5" name="Google Shape;1375;p12"/>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12"/>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12"/>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12"/>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12"/>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p12"/>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p12"/>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p12"/>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p12"/>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12"/>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12"/>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12"/>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12"/>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8" name="Google Shape;1388;p12"/>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9" name="Google Shape;1389;p12"/>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0" name="Google Shape;1390;p12"/>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1" name="Google Shape;1391;p12"/>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2" name="Google Shape;1392;p12"/>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3" name="Google Shape;1393;p12"/>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4" name="Google Shape;1394;p12"/>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5" name="Google Shape;1395;p12"/>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6" name="Google Shape;1396;p12"/>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7" name="Google Shape;1397;p12"/>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8" name="Google Shape;1398;p12"/>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9" name="Google Shape;1399;p12"/>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p12"/>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p12"/>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2" name="Google Shape;1402;p12"/>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3" name="Google Shape;1403;p12"/>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p12"/>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5" name="Google Shape;1405;p12"/>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6" name="Google Shape;1406;p12"/>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7" name="Google Shape;1407;p12"/>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8" name="Google Shape;1408;p12"/>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9" name="Google Shape;1409;p12"/>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0" name="Google Shape;1410;p12"/>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1" name="Google Shape;1411;p12"/>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2" name="Google Shape;1412;p12"/>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3" name="Google Shape;1413;p12"/>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4" name="Google Shape;1414;p12"/>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5" name="Google Shape;1415;p12"/>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6" name="Google Shape;1416;p12"/>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7" name="Google Shape;1417;p12"/>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8" name="Google Shape;1418;p12"/>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9" name="Google Shape;1419;p12"/>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0" name="Google Shape;1420;p12"/>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1" name="Google Shape;1421;p12"/>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9" name="Google Shape;1429;p12"/>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0" name="Google Shape;1430;p12"/>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1" name="Google Shape;1431;p12"/>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2" name="Google Shape;1432;p12"/>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3" name="Google Shape;1433;p12"/>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4" name="Google Shape;1434;p12"/>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5" name="Google Shape;1435;p12"/>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6" name="Google Shape;1436;p12"/>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7" name="Google Shape;1437;p12"/>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8" name="Google Shape;1438;p12"/>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9" name="Google Shape;1439;p12"/>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0" name="Google Shape;1440;p12"/>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1" name="Google Shape;1441;p12"/>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2" name="Google Shape;1442;p12"/>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3" name="Google Shape;1443;p12"/>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4" name="Google Shape;1444;p12"/>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5" name="Google Shape;1445;p12"/>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6" name="Google Shape;1446;p12"/>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7" name="Google Shape;1447;p12"/>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8" name="Google Shape;1448;p12"/>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9" name="Google Shape;1449;p12"/>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0" name="Google Shape;1450;p12"/>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1" name="Google Shape;1451;p12"/>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5" name="Google Shape;1455;p12"/>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6" name="Google Shape;1456;p12"/>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7" name="Google Shape;1457;p12"/>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8" name="Google Shape;1458;p12"/>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9" name="Google Shape;1459;p12"/>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0" name="Google Shape;1460;p12"/>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1" name="Google Shape;1461;p12"/>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2" name="Google Shape;1462;p12"/>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3" name="Google Shape;1463;p12"/>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4" name="Google Shape;1464;p12"/>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6" name="Google Shape;1466;p12"/>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7" name="Google Shape;1467;p12"/>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0" name="Google Shape;1470;p12"/>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4" name="Google Shape;1474;p12"/>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5" name="Google Shape;1475;p12"/>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6" name="Google Shape;1476;p12"/>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7" name="Google Shape;1477;p12"/>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8" name="Google Shape;1478;p12"/>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9" name="Google Shape;1479;p12"/>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0" name="Google Shape;1480;p12"/>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1" name="Google Shape;1481;p12"/>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2" name="Google Shape;1482;p12"/>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3" name="Google Shape;1483;p12"/>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4" name="Google Shape;1484;p12"/>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5" name="Google Shape;1485;p12"/>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6" name="Google Shape;1486;p12"/>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7" name="Google Shape;1487;p12"/>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8" name="Google Shape;1488;p12"/>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9" name="Google Shape;1489;p12"/>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0" name="Google Shape;1490;p12"/>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491" name="Google Shape;1491;p12"/>
            <p:cNvGrpSpPr/>
            <p:nvPr/>
          </p:nvGrpSpPr>
          <p:grpSpPr>
            <a:xfrm>
              <a:off x="3871486" y="368362"/>
              <a:ext cx="330893" cy="250785"/>
              <a:chOff x="6621095" y="1452181"/>
              <a:chExt cx="330893" cy="250785"/>
            </a:xfrm>
          </p:grpSpPr>
          <p:sp>
            <p:nvSpPr>
              <p:cNvPr id="1492" name="Google Shape;1492;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3" name="Google Shape;1493;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4" name="Google Shape;1494;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5" name="Google Shape;1495;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6" name="Google Shape;1496;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97" name="Google Shape;1497;p12"/>
            <p:cNvGrpSpPr/>
            <p:nvPr/>
          </p:nvGrpSpPr>
          <p:grpSpPr>
            <a:xfrm>
              <a:off x="4704106" y="852569"/>
              <a:ext cx="330893" cy="250785"/>
              <a:chOff x="6621095" y="1452181"/>
              <a:chExt cx="330893" cy="250785"/>
            </a:xfrm>
          </p:grpSpPr>
          <p:sp>
            <p:nvSpPr>
              <p:cNvPr id="1498" name="Google Shape;1498;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9" name="Google Shape;1499;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0" name="Google Shape;1500;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1" name="Google Shape;1501;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2" name="Google Shape;1502;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03" name="Google Shape;1503;p12"/>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4" name="Google Shape;1504;p12"/>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05" name="Google Shape;1505;p12"/>
            <p:cNvGrpSpPr/>
            <p:nvPr/>
          </p:nvGrpSpPr>
          <p:grpSpPr>
            <a:xfrm flipH="1">
              <a:off x="2446567" y="1414370"/>
              <a:ext cx="298962" cy="226660"/>
              <a:chOff x="6621095" y="1452181"/>
              <a:chExt cx="330893" cy="250785"/>
            </a:xfrm>
          </p:grpSpPr>
          <p:sp>
            <p:nvSpPr>
              <p:cNvPr id="1506" name="Google Shape;150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7" name="Google Shape;150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8" name="Google Shape;150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9" name="Google Shape;150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0" name="Google Shape;151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11" name="Google Shape;1511;p12"/>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2" name="Google Shape;1512;p12"/>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7" name="Groupe 276">
            <a:extLst>
              <a:ext uri="{FF2B5EF4-FFF2-40B4-BE49-F238E27FC236}">
                <a16:creationId xmlns:a16="http://schemas.microsoft.com/office/drawing/2014/main" id="{EDC03522-805E-4D53-A944-AFA4F269AA5A}"/>
              </a:ext>
            </a:extLst>
          </p:cNvPr>
          <p:cNvGrpSpPr/>
          <p:nvPr/>
        </p:nvGrpSpPr>
        <p:grpSpPr>
          <a:xfrm>
            <a:off x="-34763" y="208292"/>
            <a:ext cx="9213525" cy="1152725"/>
            <a:chOff x="-51475" y="194375"/>
            <a:chExt cx="9213525" cy="1152725"/>
          </a:xfrm>
        </p:grpSpPr>
        <p:cxnSp>
          <p:nvCxnSpPr>
            <p:cNvPr id="278" name="Google Shape;654;p6">
              <a:extLst>
                <a:ext uri="{FF2B5EF4-FFF2-40B4-BE49-F238E27FC236}">
                  <a16:creationId xmlns:a16="http://schemas.microsoft.com/office/drawing/2014/main" id="{6DFC41E9-E574-4868-A5FF-A1DBB6BAD0D7}"/>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79" name="Google Shape;655;p6">
              <a:extLst>
                <a:ext uri="{FF2B5EF4-FFF2-40B4-BE49-F238E27FC236}">
                  <a16:creationId xmlns:a16="http://schemas.microsoft.com/office/drawing/2014/main" id="{18E9AF3B-F04E-4D87-BB87-25BFC322C934}"/>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280" name="Google Shape;656;p6">
              <a:extLst>
                <a:ext uri="{FF2B5EF4-FFF2-40B4-BE49-F238E27FC236}">
                  <a16:creationId xmlns:a16="http://schemas.microsoft.com/office/drawing/2014/main" id="{63F0FDD0-345C-4012-B9D6-890475B440E7}"/>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657;p6">
              <a:extLst>
                <a:ext uri="{FF2B5EF4-FFF2-40B4-BE49-F238E27FC236}">
                  <a16:creationId xmlns:a16="http://schemas.microsoft.com/office/drawing/2014/main" id="{751B47EF-267B-44C9-9F3B-579E62D42650}"/>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282" name="Google Shape;658;p6">
              <a:extLst>
                <a:ext uri="{FF2B5EF4-FFF2-40B4-BE49-F238E27FC236}">
                  <a16:creationId xmlns:a16="http://schemas.microsoft.com/office/drawing/2014/main" id="{D89F8391-63F4-4557-B9E3-FA81F990D880}"/>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41"/>
                                        </p:tgtEl>
                                        <p:attrNameLst>
                                          <p:attrName>style.visibility</p:attrName>
                                        </p:attrNameLst>
                                      </p:cBhvr>
                                      <p:to>
                                        <p:strVal val="visible"/>
                                      </p:to>
                                    </p:set>
                                    <p:anim calcmode="lin" valueType="num">
                                      <p:cBhvr>
                                        <p:cTn id="7" dur="500" fill="hold"/>
                                        <p:tgtEl>
                                          <p:spTgt spid="1241"/>
                                        </p:tgtEl>
                                        <p:attrNameLst>
                                          <p:attrName>ppt_w</p:attrName>
                                        </p:attrNameLst>
                                      </p:cBhvr>
                                      <p:tavLst>
                                        <p:tav tm="0">
                                          <p:val>
                                            <p:fltVal val="0"/>
                                          </p:val>
                                        </p:tav>
                                        <p:tav tm="100000">
                                          <p:val>
                                            <p:strVal val="#ppt_w"/>
                                          </p:val>
                                        </p:tav>
                                      </p:tavLst>
                                    </p:anim>
                                    <p:anim calcmode="lin" valueType="num">
                                      <p:cBhvr>
                                        <p:cTn id="8" dur="500" fill="hold"/>
                                        <p:tgtEl>
                                          <p:spTgt spid="1241"/>
                                        </p:tgtEl>
                                        <p:attrNameLst>
                                          <p:attrName>ppt_h</p:attrName>
                                        </p:attrNameLst>
                                      </p:cBhvr>
                                      <p:tavLst>
                                        <p:tav tm="0">
                                          <p:val>
                                            <p:fltVal val="0"/>
                                          </p:val>
                                        </p:tav>
                                        <p:tav tm="100000">
                                          <p:val>
                                            <p:strVal val="#ppt_h"/>
                                          </p:val>
                                        </p:tav>
                                      </p:tavLst>
                                    </p:anim>
                                    <p:animEffect transition="in" filter="fade">
                                      <p:cBhvr>
                                        <p:cTn id="9" dur="500"/>
                                        <p:tgtEl>
                                          <p:spTgt spid="1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cxnSp>
        <p:nvCxnSpPr>
          <p:cNvPr id="1518" name="Google Shape;1518;p13"/>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19" name="Google Shape;1519;p13"/>
          <p:cNvCxnSpPr>
            <a:cxnSpLocks/>
          </p:cNvCxnSpPr>
          <p:nvPr/>
        </p:nvCxnSpPr>
        <p:spPr>
          <a:xfrm>
            <a:off x="5292969" y="547976"/>
            <a:ext cx="3851031" cy="0"/>
          </a:xfrm>
          <a:prstGeom prst="straightConnector1">
            <a:avLst/>
          </a:prstGeom>
          <a:noFill/>
          <a:ln w="9525" cap="flat" cmpd="sng">
            <a:solidFill>
              <a:srgbClr val="B1B4C4"/>
            </a:solidFill>
            <a:prstDash val="solid"/>
            <a:round/>
            <a:headEnd type="none" w="sm" len="sm"/>
            <a:tailEnd type="none" w="sm" len="sm"/>
          </a:ln>
        </p:spPr>
      </p:cxnSp>
      <p:sp>
        <p:nvSpPr>
          <p:cNvPr id="1520" name="Google Shape;1520;p13"/>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3"/>
          <p:cNvSpPr txBox="1"/>
          <p:nvPr/>
        </p:nvSpPr>
        <p:spPr>
          <a:xfrm>
            <a:off x="1060800" y="2241293"/>
            <a:ext cx="7022400" cy="1292631"/>
          </a:xfrm>
          <a:prstGeom prst="rect">
            <a:avLst/>
          </a:prstGeom>
          <a:noFill/>
          <a:ln>
            <a:noFill/>
          </a:ln>
        </p:spPr>
        <p:txBody>
          <a:bodyPr spcFirstLastPara="1" wrap="square" lIns="91425" tIns="91425" rIns="91425" bIns="91425" anchor="t" anchorCtr="0">
            <a:spAutoFit/>
          </a:bodyPr>
          <a:lstStyle/>
          <a:p>
            <a:pPr lvl="0" algn="just">
              <a:buSzPts val="1800"/>
            </a:pPr>
            <a:r>
              <a:rPr lang="fr-FR" sz="2400" dirty="0"/>
              <a:t>CRISP-DM est un modèle de processus standardisé largement utilisé dans le domaine de l’exploration de données et de l’analyse prédictive</a:t>
            </a:r>
            <a:endParaRPr sz="2400" b="0" i="0" u="none" strike="noStrike" cap="none" dirty="0">
              <a:solidFill>
                <a:srgbClr val="2B2A30"/>
              </a:solidFill>
              <a:highlight>
                <a:schemeClr val="lt1"/>
              </a:highlight>
              <a:sym typeface="Arial"/>
            </a:endParaRPr>
          </a:p>
        </p:txBody>
      </p:sp>
      <p:sp>
        <p:nvSpPr>
          <p:cNvPr id="1523" name="Google Shape;1523;p13"/>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chemeClr val="accent1"/>
                </a:solidFill>
                <a:latin typeface="Lora"/>
                <a:ea typeface="Lora"/>
                <a:cs typeface="Lora"/>
                <a:sym typeface="Lora"/>
              </a:rPr>
              <a:t>Contexte du projet</a:t>
            </a: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24" name="Google Shape;1524;p13"/>
          <p:cNvSpPr txBox="1"/>
          <p:nvPr/>
        </p:nvSpPr>
        <p:spPr>
          <a:xfrm>
            <a:off x="3202671" y="881095"/>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Méthodologie Crisp-DM</a:t>
            </a:r>
            <a:endParaRPr sz="1800" b="0" i="0" u="none" strike="noStrike" cap="none" dirty="0">
              <a:solidFill>
                <a:srgbClr val="2B2A30"/>
              </a:solidFill>
              <a:highlight>
                <a:schemeClr val="lt1"/>
              </a:highlight>
              <a:latin typeface="Arial"/>
              <a:ea typeface="Arial"/>
              <a:cs typeface="Arial"/>
              <a:sym typeface="Arial"/>
            </a:endParaRPr>
          </a:p>
        </p:txBody>
      </p:sp>
      <p:sp>
        <p:nvSpPr>
          <p:cNvPr id="1525" name="Google Shape;1525;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
        <p:nvSpPr>
          <p:cNvPr id="10" name="ZoneTexte 9">
            <a:extLst>
              <a:ext uri="{FF2B5EF4-FFF2-40B4-BE49-F238E27FC236}">
                <a16:creationId xmlns:a16="http://schemas.microsoft.com/office/drawing/2014/main" id="{241786B1-5FFB-45DA-ABB9-D067BB7E3AB9}"/>
              </a:ext>
            </a:extLst>
          </p:cNvPr>
          <p:cNvSpPr txBox="1"/>
          <p:nvPr/>
        </p:nvSpPr>
        <p:spPr>
          <a:xfrm>
            <a:off x="6993466" y="303228"/>
            <a:ext cx="56740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2"/>
                                        </p:tgtEl>
                                        <p:attrNameLst>
                                          <p:attrName>style.visibility</p:attrName>
                                        </p:attrNameLst>
                                      </p:cBhvr>
                                      <p:to>
                                        <p:strVal val="visible"/>
                                      </p:to>
                                    </p:set>
                                    <p:anim calcmode="lin" valueType="num">
                                      <p:cBhvr additive="base">
                                        <p:cTn id="7" dur="500"/>
                                        <p:tgtEl>
                                          <p:spTgt spid="15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
          <p:cNvSpPr txBox="1"/>
          <p:nvPr/>
        </p:nvSpPr>
        <p:spPr>
          <a:xfrm>
            <a:off x="4011125" y="2673164"/>
            <a:ext cx="944100" cy="53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dirty="0">
              <a:solidFill>
                <a:srgbClr val="000000"/>
              </a:solidFill>
              <a:latin typeface="Fira Sans Extra Condensed Medium"/>
              <a:ea typeface="Fira Sans Extra Condensed Medium"/>
              <a:cs typeface="Fira Sans Extra Condensed Medium"/>
              <a:sym typeface="Fira Sans Extra Condensed Medium"/>
            </a:endParaRPr>
          </a:p>
        </p:txBody>
      </p:sp>
      <p:sp>
        <p:nvSpPr>
          <p:cNvPr id="1532" name="Google Shape;1532;p14"/>
          <p:cNvSpPr txBox="1"/>
          <p:nvPr/>
        </p:nvSpPr>
        <p:spPr>
          <a:xfrm>
            <a:off x="2925148" y="3868975"/>
            <a:ext cx="2079600"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2100" b="0" i="0" u="none" strike="noStrike" cap="none" dirty="0">
              <a:solidFill>
                <a:srgbClr val="796295"/>
              </a:solidFill>
              <a:latin typeface="Fira Sans Extra Condensed Medium"/>
              <a:ea typeface="Fira Sans Extra Condensed Medium"/>
              <a:cs typeface="Fira Sans Extra Condensed Medium"/>
              <a:sym typeface="Fira Sans Extra Condensed Medium"/>
            </a:endParaRPr>
          </a:p>
        </p:txBody>
      </p:sp>
      <p:cxnSp>
        <p:nvCxnSpPr>
          <p:cNvPr id="1534" name="Google Shape;1534;p1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35" name="Google Shape;1535;p14"/>
          <p:cNvCxnSpPr>
            <a:cxnSpLocks/>
          </p:cNvCxnSpPr>
          <p:nvPr/>
        </p:nvCxnSpPr>
        <p:spPr>
          <a:xfrm>
            <a:off x="5325533" y="547976"/>
            <a:ext cx="3836592" cy="0"/>
          </a:xfrm>
          <a:prstGeom prst="straightConnector1">
            <a:avLst/>
          </a:prstGeom>
          <a:noFill/>
          <a:ln w="9525" cap="flat" cmpd="sng">
            <a:solidFill>
              <a:srgbClr val="B1B4C4"/>
            </a:solidFill>
            <a:prstDash val="solid"/>
            <a:round/>
            <a:headEnd type="none" w="sm" len="sm"/>
            <a:tailEnd type="none" w="sm" len="sm"/>
          </a:ln>
        </p:spPr>
      </p:cxnSp>
      <p:sp>
        <p:nvSpPr>
          <p:cNvPr id="1536" name="Google Shape;1536;p1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4"/>
          <p:cNvSpPr txBox="1"/>
          <p:nvPr/>
        </p:nvSpPr>
        <p:spPr>
          <a:xfrm>
            <a:off x="1372325" y="717838"/>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accent1"/>
                </a:solidFill>
                <a:latin typeface="Lora"/>
                <a:ea typeface="Lora"/>
                <a:cs typeface="Lora"/>
                <a:sym typeface="Lora"/>
              </a:rPr>
              <a:t>Contexte du projet</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40" name="Google Shape;1540;p14"/>
          <p:cNvSpPr txBox="1"/>
          <p:nvPr/>
        </p:nvSpPr>
        <p:spPr>
          <a:xfrm>
            <a:off x="1769525" y="857425"/>
            <a:ext cx="3733653"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Cycle de CRISP-DM</a:t>
            </a:r>
            <a:endParaRPr sz="1800" b="0" i="0" u="none" strike="noStrike" cap="none" dirty="0">
              <a:solidFill>
                <a:srgbClr val="2B2A30"/>
              </a:solidFill>
              <a:highlight>
                <a:schemeClr val="lt1"/>
              </a:highlight>
              <a:latin typeface="Arial"/>
              <a:ea typeface="Arial"/>
              <a:cs typeface="Arial"/>
              <a:sym typeface="Arial"/>
            </a:endParaRPr>
          </a:p>
        </p:txBody>
      </p:sp>
      <p:sp>
        <p:nvSpPr>
          <p:cNvPr id="1541" name="Google Shape;154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5" y="1736194"/>
            <a:ext cx="4648642" cy="2786757"/>
          </a:xfrm>
          <a:prstGeom prst="rect">
            <a:avLst/>
          </a:prstGeom>
        </p:spPr>
      </p:pic>
      <p:sp>
        <p:nvSpPr>
          <p:cNvPr id="5" name="ZoneTexte 4"/>
          <p:cNvSpPr txBox="1"/>
          <p:nvPr/>
        </p:nvSpPr>
        <p:spPr>
          <a:xfrm>
            <a:off x="4483175" y="2223919"/>
            <a:ext cx="3870804" cy="1169551"/>
          </a:xfrm>
          <a:prstGeom prst="rect">
            <a:avLst/>
          </a:prstGeom>
          <a:noFill/>
        </p:spPr>
        <p:txBody>
          <a:bodyPr wrap="square" rtlCol="0">
            <a:spAutoFit/>
          </a:bodyPr>
          <a:lstStyle/>
          <a:p>
            <a:pPr marL="342900" indent="-342900">
              <a:buFont typeface="+mj-lt"/>
              <a:buAutoNum type="arabicPeriod"/>
            </a:pPr>
            <a:r>
              <a:rPr lang="fr-FR" b="1" dirty="0"/>
              <a:t> Compréhension du métier</a:t>
            </a:r>
          </a:p>
          <a:p>
            <a:pPr marL="342900" indent="-342900">
              <a:buFont typeface="+mj-lt"/>
              <a:buAutoNum type="arabicPeriod"/>
            </a:pPr>
            <a:r>
              <a:rPr lang="fr-FR" b="1" dirty="0"/>
              <a:t> Exploration des données</a:t>
            </a:r>
          </a:p>
          <a:p>
            <a:pPr marL="342900" indent="-342900">
              <a:buFont typeface="+mj-lt"/>
              <a:buAutoNum type="arabicPeriod"/>
            </a:pPr>
            <a:r>
              <a:rPr lang="fr-FR" b="1" dirty="0"/>
              <a:t> Modélisation</a:t>
            </a:r>
          </a:p>
          <a:p>
            <a:pPr marL="342900" indent="-342900">
              <a:buFont typeface="+mj-lt"/>
              <a:buAutoNum type="arabicPeriod"/>
            </a:pPr>
            <a:r>
              <a:rPr lang="fr-FR" b="1" dirty="0"/>
              <a:t> Evaluation</a:t>
            </a:r>
          </a:p>
          <a:p>
            <a:pPr marL="342900" indent="-342900">
              <a:buFont typeface="+mj-lt"/>
              <a:buAutoNum type="arabicPeriod"/>
            </a:pPr>
            <a:r>
              <a:rPr lang="fr-FR" b="1" dirty="0"/>
              <a:t> Déploiement</a:t>
            </a:r>
          </a:p>
        </p:txBody>
      </p:sp>
      <p:sp>
        <p:nvSpPr>
          <p:cNvPr id="13" name="ZoneTexte 12">
            <a:extLst>
              <a:ext uri="{FF2B5EF4-FFF2-40B4-BE49-F238E27FC236}">
                <a16:creationId xmlns:a16="http://schemas.microsoft.com/office/drawing/2014/main" id="{A7D9D626-F08B-48CA-91C1-F1AA09809955}"/>
              </a:ext>
            </a:extLst>
          </p:cNvPr>
          <p:cNvSpPr txBox="1"/>
          <p:nvPr/>
        </p:nvSpPr>
        <p:spPr>
          <a:xfrm>
            <a:off x="6989233" y="320087"/>
            <a:ext cx="4614332"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fade">
                                      <p:cBhvr>
                                        <p:cTn id="7" dur="100"/>
                                        <p:tgtEl>
                                          <p:spTgt spid="1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2"/>
                                        </p:tgtEl>
                                        <p:attrNameLst>
                                          <p:attrName>style.visibility</p:attrName>
                                        </p:attrNameLst>
                                      </p:cBhvr>
                                      <p:to>
                                        <p:strVal val="visible"/>
                                      </p:to>
                                    </p:set>
                                    <p:animEffect transition="in" filter="fade">
                                      <p:cBhvr>
                                        <p:cTn id="12" dur="500"/>
                                        <p:tgtEl>
                                          <p:spTgt spid="1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a:cxnSpLocks/>
          </p:cNvCxnSpPr>
          <p:nvPr/>
        </p:nvCxnSpPr>
        <p:spPr>
          <a:xfrm>
            <a:off x="5266267" y="548050"/>
            <a:ext cx="3839217"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7"/>
          <p:cNvSpPr txBox="1"/>
          <p:nvPr/>
        </p:nvSpPr>
        <p:spPr>
          <a:xfrm>
            <a:off x="469122" y="4241951"/>
            <a:ext cx="3886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dirty="0">
                <a:solidFill>
                  <a:srgbClr val="000000"/>
                </a:solidFill>
                <a:latin typeface="Arial"/>
                <a:ea typeface="Arial"/>
                <a:cs typeface="Arial"/>
                <a:sym typeface="Arial"/>
              </a:rPr>
              <a:t>Weekly Meetings</a:t>
            </a:r>
            <a:endParaRPr sz="2100" b="0" i="0" u="none" strike="noStrike" cap="none" dirty="0">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3318156" y="1133462"/>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a:solidFill>
                  <a:schemeClr val="dk2"/>
                </a:solidFill>
                <a:latin typeface="Source Sans Pro"/>
                <a:ea typeface="Source Sans Pro"/>
                <a:cs typeface="Source Sans Pro"/>
                <a:sym typeface="Source Sans Pro"/>
              </a:rPr>
              <a:t>Gestion de projet</a:t>
            </a:r>
            <a:endParaRPr sz="1800" b="0" i="0" u="none" strike="noStrike" cap="none">
              <a:solidFill>
                <a:srgbClr val="2B2A30"/>
              </a:solidFill>
              <a:highlight>
                <a:schemeClr val="lt1"/>
              </a:highlight>
              <a:latin typeface="Arial"/>
              <a:ea typeface="Arial"/>
              <a:cs typeface="Arial"/>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
        <p:nvSpPr>
          <p:cNvPr id="12" name="Google Shape;1582;p17"/>
          <p:cNvSpPr txBox="1"/>
          <p:nvPr/>
        </p:nvSpPr>
        <p:spPr>
          <a:xfrm>
            <a:off x="4512953" y="4224160"/>
            <a:ext cx="3886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dirty="0"/>
              <a:t>Task Tracker</a:t>
            </a:r>
            <a:endParaRPr sz="2100" b="0" i="0" u="none" strike="noStrike" cap="none" dirty="0">
              <a:solidFill>
                <a:srgbClr val="000000"/>
              </a:solidFill>
              <a:latin typeface="Arial"/>
              <a:ea typeface="Arial"/>
              <a:cs typeface="Arial"/>
              <a:sym typeface="Aria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353" y="2286524"/>
            <a:ext cx="1828800" cy="18288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456" y="2352366"/>
            <a:ext cx="1871794" cy="1871794"/>
          </a:xfrm>
          <a:prstGeom prst="rect">
            <a:avLst/>
          </a:prstGeom>
        </p:spPr>
      </p:pic>
      <p:sp>
        <p:nvSpPr>
          <p:cNvPr id="13" name="ZoneTexte 12">
            <a:extLst>
              <a:ext uri="{FF2B5EF4-FFF2-40B4-BE49-F238E27FC236}">
                <a16:creationId xmlns:a16="http://schemas.microsoft.com/office/drawing/2014/main" id="{25112538-2D98-4A1E-8E6F-3A9876F3B443}"/>
              </a:ext>
            </a:extLst>
          </p:cNvPr>
          <p:cNvSpPr txBox="1"/>
          <p:nvPr/>
        </p:nvSpPr>
        <p:spPr>
          <a:xfrm>
            <a:off x="7012517" y="308256"/>
            <a:ext cx="46101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Méthodologie</a:t>
            </a:r>
            <a:r>
              <a:rPr lang="en" sz="1400" b="1" i="1" dirty="0">
                <a:latin typeface="Comic Sans MS"/>
                <a:ea typeface="Comic Sans MS"/>
                <a:cs typeface="Comic Sans MS"/>
                <a:sym typeface="Comic Sans MS"/>
              </a:rPr>
              <a:t> </a:t>
            </a:r>
            <a:r>
              <a:rPr lang="en" sz="1400" b="1" i="1" dirty="0">
                <a:solidFill>
                  <a:schemeClr val="dk2"/>
                </a:solidFill>
                <a:latin typeface="Source Sans Pro"/>
                <a:ea typeface="Source Sans Pro"/>
                <a:cs typeface="Source Sans Pro"/>
                <a:sym typeface="Comic Sans MS"/>
              </a:rPr>
              <a:t>de</a:t>
            </a:r>
            <a:r>
              <a:rPr lang="en" b="1" i="1" dirty="0">
                <a:solidFill>
                  <a:schemeClr val="dk2"/>
                </a:solidFill>
                <a:latin typeface="Comic Sans MS"/>
                <a:ea typeface="Source Sans Pro"/>
                <a:cs typeface="Source Sans Pro"/>
                <a:sym typeface="Comic Sans MS"/>
              </a:rPr>
              <a:t> </a:t>
            </a:r>
            <a:r>
              <a:rPr lang="en" sz="1400" b="1" i="1" dirty="0">
                <a:solidFill>
                  <a:schemeClr val="dk2"/>
                </a:solidFill>
                <a:latin typeface="Source Sans Pro"/>
                <a:ea typeface="Source Sans Pro"/>
                <a:cs typeface="Source Sans Pro"/>
                <a:sym typeface="Comic Sans MS"/>
              </a:rPr>
              <a:t>Travail</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500"/>
                                        <p:tgtEl>
                                          <p:spTgt spid="158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sp>
        <p:nvSpPr>
          <p:cNvPr id="1884" name="Google Shape;1884;p24"/>
          <p:cNvSpPr txBox="1">
            <a:spLocks noGrp="1"/>
          </p:cNvSpPr>
          <p:nvPr>
            <p:ph type="ctrTitle"/>
          </p:nvPr>
        </p:nvSpPr>
        <p:spPr>
          <a:xfrm>
            <a:off x="986224" y="2006383"/>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Compréhension</a:t>
            </a:r>
            <a:br>
              <a:rPr lang="en" sz="4800" i="1" dirty="0">
                <a:latin typeface="Comic Sans MS"/>
                <a:ea typeface="Comic Sans MS"/>
                <a:cs typeface="Comic Sans MS"/>
                <a:sym typeface="Comic Sans MS"/>
              </a:rPr>
            </a:br>
            <a:r>
              <a:rPr lang="en" sz="4800" i="1" dirty="0">
                <a:latin typeface="Comic Sans MS"/>
                <a:ea typeface="Comic Sans MS"/>
                <a:cs typeface="Comic Sans MS"/>
                <a:sym typeface="Comic Sans MS"/>
              </a:rPr>
              <a:t>du métier</a:t>
            </a:r>
            <a:endParaRPr sz="4800" i="1" dirty="0">
              <a:latin typeface="Comic Sans MS"/>
              <a:ea typeface="Comic Sans MS"/>
              <a:cs typeface="Comic Sans MS"/>
              <a:sym typeface="Comic Sans MS"/>
            </a:endParaRPr>
          </a:p>
        </p:txBody>
      </p:sp>
      <p:sp>
        <p:nvSpPr>
          <p:cNvPr id="1885" name="Google Shape;1885;p24"/>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190" y="1144067"/>
            <a:ext cx="2866465" cy="2866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84"/>
                                        </p:tgtEl>
                                        <p:attrNameLst>
                                          <p:attrName>style.visibility</p:attrName>
                                        </p:attrNameLst>
                                      </p:cBhvr>
                                      <p:to>
                                        <p:strVal val="visible"/>
                                      </p:to>
                                    </p:set>
                                    <p:anim calcmode="lin" valueType="num">
                                      <p:cBhvr additive="base">
                                        <p:cTn id="7" dur="500"/>
                                        <p:tgtEl>
                                          <p:spTgt spid="1884"/>
                                        </p:tgtEl>
                                        <p:attrNameLst>
                                          <p:attrName>ppt_w</p:attrName>
                                        </p:attrNameLst>
                                      </p:cBhvr>
                                      <p:tavLst>
                                        <p:tav tm="0">
                                          <p:val>
                                            <p:strVal val="0"/>
                                          </p:val>
                                        </p:tav>
                                        <p:tav tm="100000">
                                          <p:val>
                                            <p:strVal val="#ppt_w"/>
                                          </p:val>
                                        </p:tav>
                                      </p:tavLst>
                                    </p:anim>
                                    <p:anim calcmode="lin" valueType="num">
                                      <p:cBhvr additive="base">
                                        <p:cTn id="8" dur="500"/>
                                        <p:tgtEl>
                                          <p:spTgt spid="1884"/>
                                        </p:tgtEl>
                                        <p:attrNameLst>
                                          <p:attrName>ppt_h</p:attrName>
                                        </p:attrNameLst>
                                      </p:cBhvr>
                                      <p:tavLst>
                                        <p:tav tm="0">
                                          <p:val>
                                            <p:strVal val="0"/>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87332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Description du domaine des produits 3D Crystal</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sp>
        <p:nvSpPr>
          <p:cNvPr id="5" name="ZoneTexte 4"/>
          <p:cNvSpPr txBox="1"/>
          <p:nvPr/>
        </p:nvSpPr>
        <p:spPr>
          <a:xfrm>
            <a:off x="932834" y="1912690"/>
            <a:ext cx="6751482" cy="2554545"/>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Les entreprises spécialisées dans les produits '3D Crystal' conçoivent et fabriquent des motifs et figures en cristal en 3D.</a:t>
            </a:r>
          </a:p>
          <a:p>
            <a:pPr algn="just"/>
            <a:endParaRPr lang="fr-FR" sz="1600" dirty="0"/>
          </a:p>
          <a:p>
            <a:pPr marL="285750" indent="-285750" algn="just">
              <a:buFont typeface="Arial" panose="020B0604020202020204" pitchFamily="34" charset="0"/>
              <a:buChar char="•"/>
            </a:pPr>
            <a:r>
              <a:rPr lang="fr-FR" sz="1600" dirty="0"/>
              <a:t>Leur collection de produits comprend des formes telles que le rectangle en cristal, le cœur en cristal, etc., adaptées à différents événements, qu'ils soient personnels ou corporatifs</a:t>
            </a:r>
            <a:r>
              <a:rPr lang="fr-FR" sz="1600" dirty="0">
                <a:solidFill>
                  <a:srgbClr val="FF0000"/>
                </a:solidFill>
              </a:rPr>
              <a:t>.</a:t>
            </a:r>
          </a:p>
          <a:p>
            <a:pPr algn="just"/>
            <a:endParaRPr lang="fr-FR" sz="1600" dirty="0"/>
          </a:p>
          <a:p>
            <a:pPr marL="285750" indent="-285750" algn="just">
              <a:buFont typeface="Arial" panose="020B0604020202020204" pitchFamily="34" charset="0"/>
              <a:buChar char="•"/>
            </a:pPr>
            <a:r>
              <a:rPr lang="fr-FR" sz="1600" dirty="0"/>
              <a:t>Les produits sont personnalisés grâce à l'impression 3D, permettant aux clients de choisir parmi une bibliothèque de motifs prédéfinis ou de soumettre leur propre photo.</a:t>
            </a:r>
          </a:p>
        </p:txBody>
      </p:sp>
    </p:spTree>
    <p:extLst>
      <p:ext uri="{BB962C8B-B14F-4D97-AF65-F5344CB8AC3E}">
        <p14:creationId xmlns:p14="http://schemas.microsoft.com/office/powerpoint/2010/main" val="198689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30857"/>
          </a:xfrm>
          <a:prstGeom prst="rect">
            <a:avLst/>
          </a:prstGeom>
          <a:noFill/>
          <a:ln>
            <a:noFill/>
          </a:ln>
        </p:spPr>
        <p:txBody>
          <a:bodyPr spcFirstLastPara="1" wrap="square" lIns="91425" tIns="91425" rIns="91425" bIns="91425" anchor="t" anchorCtr="0">
            <a:spAutoFit/>
          </a:bodyPr>
          <a:lstStyle/>
          <a:p>
            <a:pPr lvl="0">
              <a:buSzPts val="2300"/>
            </a:pPr>
            <a:r>
              <a:rPr lang="fr-FR" sz="1600" b="1" i="1" dirty="0">
                <a:solidFill>
                  <a:schemeClr val="dk2"/>
                </a:solidFill>
                <a:highlight>
                  <a:schemeClr val="lt1"/>
                </a:highlight>
                <a:latin typeface="Source Sans Pro"/>
                <a:sym typeface="Source Sans Pro"/>
              </a:rPr>
              <a:t>Description du domaine des produits 3D Crystal</a:t>
            </a:r>
            <a:endParaRPr lang="fr-FR" sz="1600" dirty="0">
              <a:solidFill>
                <a:srgbClr val="2B2A30"/>
              </a:solidFill>
              <a:highlight>
                <a:schemeClr val="lt1"/>
              </a:highlight>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sp>
        <p:nvSpPr>
          <p:cNvPr id="2" name="Rectangle 1"/>
          <p:cNvSpPr>
            <a:spLocks noChangeArrowheads="1"/>
          </p:cNvSpPr>
          <p:nvPr/>
        </p:nvSpPr>
        <p:spPr bwMode="auto">
          <a:xfrm>
            <a:off x="0" y="-5619154"/>
            <a:ext cx="2685351" cy="1169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panose="020B0604020202020204" pitchFamily="34" charset="0"/>
              </a:rPr>
              <a:t>  </a:t>
            </a:r>
            <a:br>
              <a:rPr kumimoji="0" lang="fr-FR" sz="324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panose="020B0604020202020204" pitchFamily="34" charset="0"/>
              </a:rPr>
              <a:t>  </a:t>
            </a:r>
            <a:r>
              <a:rPr kumimoji="0" lang="fr-FR" sz="64800" b="0" i="0" u="none" strike="noStrike" cap="none" normalizeH="0" baseline="0" dirty="0">
                <a:ln>
                  <a:noFill/>
                </a:ln>
                <a:solidFill>
                  <a:schemeClr val="tx1"/>
                </a:solidFill>
                <a:effectLst/>
                <a:latin typeface="Arial" panose="020B0604020202020204" pitchFamily="34" charset="0"/>
              </a:rPr>
              <a:t> </a:t>
            </a:r>
            <a:r>
              <a:rPr kumimoji="0" lang="fr-FR" sz="1800" b="0" i="0" u="none" strike="noStrike" cap="none" normalizeH="0" baseline="0" dirty="0">
                <a:ln>
                  <a:noFill/>
                </a:ln>
                <a:solidFill>
                  <a:schemeClr val="tx1"/>
                </a:solidFill>
                <a:effectLst/>
                <a:latin typeface="Arial" panose="020B0604020202020204" pitchFamily="34" charset="0"/>
              </a:rPr>
              <a:t> </a:t>
            </a:r>
            <a:br>
              <a:rPr kumimoji="0" lang="fr-FR" sz="360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dirty="0">
                <a:ln>
                  <a:noFill/>
                </a:ln>
                <a:solidFill>
                  <a:srgbClr val="000000"/>
                </a:solidFill>
                <a:effectLst/>
                <a:latin typeface="Economica"/>
              </a:rPr>
              <a:t>2</a:t>
            </a:r>
            <a:endParaRPr kumimoji="0" lang="fr-F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sz="1800" b="0" i="0" u="none" strike="noStrike" cap="none" normalizeH="0" baseline="0" dirty="0">
                <a:ln>
                  <a:noFill/>
                </a:ln>
                <a:solidFill>
                  <a:schemeClr val="tx1"/>
                </a:solidFill>
                <a:effectLst/>
                <a:latin typeface="Arial" panose="020B0604020202020204" pitchFamily="34" charset="0"/>
              </a:rPr>
            </a:br>
            <a:endParaRPr kumimoji="0" lang="fr-FR" sz="1800" b="0" i="0" u="none" strike="noStrike" cap="none" normalizeH="0" baseline="0" dirty="0">
              <a:ln>
                <a:noFill/>
              </a:ln>
              <a:solidFill>
                <a:schemeClr val="tx1"/>
              </a:solidFill>
              <a:effectLst/>
              <a:latin typeface="Arial" panose="020B0604020202020204"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00" y="1424789"/>
            <a:ext cx="6988462" cy="3554164"/>
          </a:xfrm>
          <a:prstGeom prst="rect">
            <a:avLst/>
          </a:prstGeom>
        </p:spPr>
      </p:pic>
    </p:spTree>
    <p:extLst>
      <p:ext uri="{BB962C8B-B14F-4D97-AF65-F5344CB8AC3E}">
        <p14:creationId xmlns:p14="http://schemas.microsoft.com/office/powerpoint/2010/main" val="268719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Figurines en cristal</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sp>
        <p:nvSpPr>
          <p:cNvPr id="3" name="ZoneTexte 2"/>
          <p:cNvSpPr txBox="1"/>
          <p:nvPr/>
        </p:nvSpPr>
        <p:spPr>
          <a:xfrm>
            <a:off x="851262" y="4325878"/>
            <a:ext cx="3542958" cy="523220"/>
          </a:xfrm>
          <a:prstGeom prst="rect">
            <a:avLst/>
          </a:prstGeom>
          <a:noFill/>
        </p:spPr>
        <p:txBody>
          <a:bodyPr wrap="none" rtlCol="0">
            <a:spAutoFit/>
          </a:bodyPr>
          <a:lstStyle/>
          <a:p>
            <a:pPr algn="ctr"/>
            <a:r>
              <a:rPr lang="fr-FR" b="1" dirty="0"/>
              <a:t>Processus de génération des nouvelles</a:t>
            </a:r>
          </a:p>
          <a:p>
            <a:pPr algn="ctr"/>
            <a:r>
              <a:rPr lang="fr-FR" b="1" dirty="0"/>
              <a:t>Figurines en Cristal</a:t>
            </a:r>
          </a:p>
        </p:txBody>
      </p:sp>
      <p:sp>
        <p:nvSpPr>
          <p:cNvPr id="4" name="Flèche droite 3"/>
          <p:cNvSpPr/>
          <p:nvPr/>
        </p:nvSpPr>
        <p:spPr>
          <a:xfrm>
            <a:off x="4679577" y="2124635"/>
            <a:ext cx="788894" cy="116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5533148" y="1836635"/>
            <a:ext cx="1611152" cy="576000"/>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fr-FR" sz="1100" dirty="0"/>
              <a:t>Extraire la liste des figurines publié dans le site web</a:t>
            </a:r>
          </a:p>
        </p:txBody>
      </p:sp>
      <p:sp>
        <p:nvSpPr>
          <p:cNvPr id="14" name="Flèche droite 13"/>
          <p:cNvSpPr/>
          <p:nvPr/>
        </p:nvSpPr>
        <p:spPr>
          <a:xfrm rot="5400000">
            <a:off x="5944276" y="2865809"/>
            <a:ext cx="788894" cy="116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591418" y="3435518"/>
            <a:ext cx="1611152" cy="430887"/>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fr-FR" sz="1100" dirty="0"/>
              <a:t>Entrainer une modèle de recommandation</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01" y="1292165"/>
            <a:ext cx="3665938" cy="2903861"/>
          </a:xfrm>
          <a:prstGeom prst="rect">
            <a:avLst/>
          </a:prstGeom>
        </p:spPr>
      </p:pic>
    </p:spTree>
    <p:extLst>
      <p:ext uri="{BB962C8B-B14F-4D97-AF65-F5344CB8AC3E}">
        <p14:creationId xmlns:p14="http://schemas.microsoft.com/office/powerpoint/2010/main" val="58193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cxnSp>
        <p:nvCxnSpPr>
          <p:cNvPr id="1579" name="Google Shape;1579;p17"/>
          <p:cNvCxnSpPr/>
          <p:nvPr/>
        </p:nvCxnSpPr>
        <p:spPr>
          <a:xfrm>
            <a:off x="-51475" y="548050"/>
            <a:ext cx="1461575" cy="0"/>
          </a:xfrm>
          <a:prstGeom prst="straightConnector1">
            <a:avLst/>
          </a:prstGeom>
          <a:noFill/>
          <a:ln w="9525" cap="flat" cmpd="sng">
            <a:solidFill>
              <a:srgbClr val="B1B4C4"/>
            </a:solidFill>
            <a:prstDash val="solid"/>
            <a:round/>
            <a:headEnd type="none" w="sm" len="sm"/>
            <a:tailEnd type="none" w="sm" len="sm"/>
          </a:ln>
        </p:spPr>
      </p:cxnSp>
      <p:cxnSp>
        <p:nvCxnSpPr>
          <p:cNvPr id="1580" name="Google Shape;1580;p17"/>
          <p:cNvCxnSpPr/>
          <p:nvPr/>
        </p:nvCxnSpPr>
        <p:spPr>
          <a:xfrm>
            <a:off x="6870583" y="548050"/>
            <a:ext cx="2291542" cy="0"/>
          </a:xfrm>
          <a:prstGeom prst="straightConnector1">
            <a:avLst/>
          </a:prstGeom>
          <a:noFill/>
          <a:ln w="9525" cap="flat" cmpd="sng">
            <a:solidFill>
              <a:srgbClr val="B1B4C4"/>
            </a:solidFill>
            <a:prstDash val="solid"/>
            <a:round/>
            <a:headEnd type="none" w="sm" len="sm"/>
            <a:tailEnd type="none" w="sm" len="sm"/>
          </a:ln>
        </p:spPr>
      </p:cxnSp>
      <p:sp>
        <p:nvSpPr>
          <p:cNvPr id="1581" name="Google Shape;1581;p17"/>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7"/>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dirty="0">
                <a:solidFill>
                  <a:schemeClr val="accent1"/>
                </a:solidFill>
                <a:latin typeface="Lora"/>
                <a:ea typeface="Lora"/>
                <a:cs typeface="Lora"/>
                <a:sym typeface="Lora"/>
              </a:rPr>
              <a:t>Compréhension du métier </a:t>
            </a:r>
            <a:endParaRPr sz="28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sp>
        <p:nvSpPr>
          <p:cNvPr id="1585" name="Google Shape;1585;p17"/>
          <p:cNvSpPr txBox="1"/>
          <p:nvPr/>
        </p:nvSpPr>
        <p:spPr>
          <a:xfrm>
            <a:off x="1769525" y="857425"/>
            <a:ext cx="44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800" b="1" i="1" dirty="0">
                <a:solidFill>
                  <a:schemeClr val="dk2"/>
                </a:solidFill>
                <a:highlight>
                  <a:schemeClr val="lt1"/>
                </a:highlight>
                <a:latin typeface="Source Sans Pro"/>
                <a:sym typeface="Source Sans Pro"/>
              </a:rPr>
              <a:t>Analyse des besoins</a:t>
            </a:r>
            <a:endParaRPr sz="1800" b="0" i="0" u="none" strike="noStrike" cap="none" dirty="0">
              <a:solidFill>
                <a:srgbClr val="2B2A30"/>
              </a:solidFill>
              <a:highlight>
                <a:schemeClr val="lt1"/>
              </a:highlight>
              <a:sym typeface="Arial"/>
            </a:endParaRPr>
          </a:p>
        </p:txBody>
      </p:sp>
      <p:sp>
        <p:nvSpPr>
          <p:cNvPr id="1586" name="Google Shape;158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sp>
        <p:nvSpPr>
          <p:cNvPr id="5" name="ZoneTexte 4"/>
          <p:cNvSpPr txBox="1"/>
          <p:nvPr/>
        </p:nvSpPr>
        <p:spPr>
          <a:xfrm>
            <a:off x="679312" y="2072195"/>
            <a:ext cx="3469341" cy="2677656"/>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fr-FR" dirty="0"/>
              <a:t>Intégration des données provenant de </a:t>
            </a:r>
            <a:r>
              <a:rPr lang="fr-FR" dirty="0" err="1"/>
              <a:t>Shopify</a:t>
            </a:r>
            <a:r>
              <a:rPr lang="fr-FR" dirty="0"/>
              <a:t>.</a:t>
            </a:r>
          </a:p>
          <a:p>
            <a:pPr marL="342900" indent="-342900">
              <a:buFont typeface="+mj-lt"/>
              <a:buAutoNum type="arabicPeriod"/>
            </a:pPr>
            <a:r>
              <a:rPr lang="fr-FR" dirty="0"/>
              <a:t>Gestion des questions pour analyser les préférences de l'utilisateur.</a:t>
            </a:r>
          </a:p>
          <a:p>
            <a:pPr marL="342900" indent="-342900">
              <a:buFont typeface="+mj-lt"/>
              <a:buAutoNum type="arabicPeriod"/>
            </a:pPr>
            <a:r>
              <a:rPr lang="fr-FR" dirty="0"/>
              <a:t>Développement de l'algorithme de recommandation basé sur les réponses aux questions.</a:t>
            </a:r>
          </a:p>
          <a:p>
            <a:pPr marL="342900" indent="-342900">
              <a:buFont typeface="+mj-lt"/>
              <a:buAutoNum type="arabicPeriod"/>
            </a:pPr>
            <a:r>
              <a:rPr lang="fr-FR" dirty="0"/>
              <a:t>Affichage des recommandations personnalisées.</a:t>
            </a:r>
          </a:p>
          <a:p>
            <a:pPr marL="342900" indent="-342900">
              <a:buFont typeface="+mj-lt"/>
              <a:buAutoNum type="arabicPeriod"/>
            </a:pPr>
            <a:r>
              <a:rPr lang="fr-FR" dirty="0"/>
              <a:t>Évaluation et ajustement de l'algorithme de recommandation.</a:t>
            </a:r>
          </a:p>
          <a:p>
            <a:endParaRPr lang="fr-FR" dirty="0"/>
          </a:p>
        </p:txBody>
      </p:sp>
      <p:sp>
        <p:nvSpPr>
          <p:cNvPr id="6" name="ZoneTexte 5"/>
          <p:cNvSpPr txBox="1"/>
          <p:nvPr/>
        </p:nvSpPr>
        <p:spPr>
          <a:xfrm>
            <a:off x="4402642" y="2072195"/>
            <a:ext cx="3542966" cy="2677656"/>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fr-FR" b="1" dirty="0"/>
          </a:p>
          <a:p>
            <a:pPr algn="ctr"/>
            <a:endParaRPr lang="fr-FR" b="1" dirty="0"/>
          </a:p>
          <a:p>
            <a:pPr algn="ctr"/>
            <a:endParaRPr lang="fr-FR" b="1" dirty="0"/>
          </a:p>
          <a:p>
            <a:r>
              <a:rPr lang="fr-FR" b="1" dirty="0"/>
              <a:t> Interface                             Performance</a:t>
            </a:r>
          </a:p>
          <a:p>
            <a:endParaRPr lang="fr-FR" b="1" dirty="0"/>
          </a:p>
          <a:p>
            <a:pPr algn="ctr"/>
            <a:endParaRPr lang="fr-FR" b="1" dirty="0"/>
          </a:p>
          <a:p>
            <a:pPr algn="ctr"/>
            <a:endParaRPr lang="fr-FR" b="1" dirty="0"/>
          </a:p>
          <a:p>
            <a:pPr algn="ctr"/>
            <a:endParaRPr lang="fr-FR" b="1" dirty="0"/>
          </a:p>
          <a:p>
            <a:pPr algn="ctr"/>
            <a:endParaRPr lang="fr-FR" b="1" dirty="0"/>
          </a:p>
          <a:p>
            <a:pPr algn="ctr"/>
            <a:endParaRPr lang="fr-FR" b="1" dirty="0"/>
          </a:p>
          <a:p>
            <a:r>
              <a:rPr lang="fr-FR" b="1" dirty="0"/>
              <a:t> </a:t>
            </a:r>
            <a:r>
              <a:rPr lang="fr-FR" b="1" dirty="0" err="1"/>
              <a:t>Scalabilité</a:t>
            </a:r>
            <a:r>
              <a:rPr lang="fr-FR" b="1" dirty="0"/>
              <a:t>                           Sécurité</a:t>
            </a:r>
          </a:p>
          <a:p>
            <a:r>
              <a:rPr lang="fr-FR" b="1" dirty="0"/>
              <a:t> </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535" y="2418379"/>
            <a:ext cx="359132" cy="359132"/>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116" y="2418379"/>
            <a:ext cx="484368" cy="359132"/>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4341" y="3530646"/>
            <a:ext cx="731520" cy="73152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775289" y="3650971"/>
            <a:ext cx="611195" cy="611195"/>
          </a:xfrm>
          <a:prstGeom prst="rect">
            <a:avLst/>
          </a:prstGeom>
        </p:spPr>
      </p:pic>
      <p:sp>
        <p:nvSpPr>
          <p:cNvPr id="12" name="ZoneTexte 11"/>
          <p:cNvSpPr txBox="1"/>
          <p:nvPr/>
        </p:nvSpPr>
        <p:spPr>
          <a:xfrm>
            <a:off x="1410100" y="1764418"/>
            <a:ext cx="1967205" cy="307777"/>
          </a:xfrm>
          <a:prstGeom prst="rect">
            <a:avLst/>
          </a:prstGeom>
          <a:noFill/>
        </p:spPr>
        <p:txBody>
          <a:bodyPr wrap="none" rtlCol="0">
            <a:spAutoFit/>
          </a:bodyPr>
          <a:lstStyle/>
          <a:p>
            <a:r>
              <a:rPr lang="en" b="1" dirty="0">
                <a:solidFill>
                  <a:schemeClr val="accent1"/>
                </a:solidFill>
                <a:latin typeface="Lora"/>
                <a:ea typeface="Lora"/>
                <a:cs typeface="Lora"/>
                <a:sym typeface="Lora"/>
              </a:rPr>
              <a:t>Besoins fonctionnels</a:t>
            </a:r>
            <a:endParaRPr lang="fr-FR" dirty="0"/>
          </a:p>
        </p:txBody>
      </p:sp>
      <p:sp>
        <p:nvSpPr>
          <p:cNvPr id="21" name="ZoneTexte 20"/>
          <p:cNvSpPr txBox="1"/>
          <p:nvPr/>
        </p:nvSpPr>
        <p:spPr>
          <a:xfrm>
            <a:off x="5089667" y="1805972"/>
            <a:ext cx="2342308" cy="307777"/>
          </a:xfrm>
          <a:prstGeom prst="rect">
            <a:avLst/>
          </a:prstGeom>
          <a:noFill/>
        </p:spPr>
        <p:txBody>
          <a:bodyPr wrap="none" rtlCol="0">
            <a:spAutoFit/>
          </a:bodyPr>
          <a:lstStyle/>
          <a:p>
            <a:r>
              <a:rPr lang="en" b="1" dirty="0">
                <a:solidFill>
                  <a:schemeClr val="accent1"/>
                </a:solidFill>
                <a:latin typeface="Lora"/>
                <a:ea typeface="Lora"/>
                <a:cs typeface="Lora"/>
                <a:sym typeface="Lora"/>
              </a:rPr>
              <a:t>Besoins non fonctionnels</a:t>
            </a:r>
            <a:endParaRPr lang="fr-FR" dirty="0"/>
          </a:p>
        </p:txBody>
      </p:sp>
    </p:spTree>
    <p:extLst>
      <p:ext uri="{BB962C8B-B14F-4D97-AF65-F5344CB8AC3E}">
        <p14:creationId xmlns:p14="http://schemas.microsoft.com/office/powerpoint/2010/main" val="181557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92" name="Google Shape;92;p2"/>
          <p:cNvSpPr txBox="1"/>
          <p:nvPr/>
        </p:nvSpPr>
        <p:spPr>
          <a:xfrm>
            <a:off x="1549688" y="105125"/>
            <a:ext cx="6025500" cy="857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dirty="0">
                <a:solidFill>
                  <a:schemeClr val="accent2">
                    <a:lumMod val="60000"/>
                    <a:lumOff val="40000"/>
                  </a:schemeClr>
                </a:solidFill>
                <a:latin typeface="Titillium Web"/>
                <a:ea typeface="Titillium Web"/>
                <a:cs typeface="Titillium Web"/>
                <a:sym typeface="Titillium Web"/>
              </a:rPr>
              <a:t>Sommaire</a:t>
            </a:r>
            <a:endParaRPr sz="4400" b="1" i="0" u="none" strike="noStrike" cap="none" dirty="0">
              <a:solidFill>
                <a:schemeClr val="accent2">
                  <a:lumMod val="60000"/>
                  <a:lumOff val="40000"/>
                </a:schemeClr>
              </a:solidFill>
              <a:latin typeface="Titillium Web"/>
              <a:ea typeface="Titillium Web"/>
              <a:cs typeface="Titillium Web"/>
              <a:sym typeface="Titillium Web"/>
            </a:endParaRPr>
          </a:p>
        </p:txBody>
      </p:sp>
      <p:grpSp>
        <p:nvGrpSpPr>
          <p:cNvPr id="93" name="Google Shape;93;p2"/>
          <p:cNvGrpSpPr/>
          <p:nvPr/>
        </p:nvGrpSpPr>
        <p:grpSpPr>
          <a:xfrm>
            <a:off x="224450" y="1715850"/>
            <a:ext cx="1083000" cy="2321400"/>
            <a:chOff x="224450" y="1715850"/>
            <a:chExt cx="1083000" cy="2321400"/>
          </a:xfrm>
        </p:grpSpPr>
        <p:sp>
          <p:nvSpPr>
            <p:cNvPr id="94" name="Google Shape;94;p2"/>
            <p:cNvSpPr/>
            <p:nvPr/>
          </p:nvSpPr>
          <p:spPr>
            <a:xfrm>
              <a:off x="224450"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286943"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01</a:t>
              </a:r>
              <a:endParaRPr sz="4800" b="0" i="0" u="none" strike="noStrike" cap="none">
                <a:solidFill>
                  <a:schemeClr val="lt1"/>
                </a:solidFill>
                <a:latin typeface="Fjalla One"/>
                <a:ea typeface="Fjalla One"/>
                <a:cs typeface="Fjalla One"/>
                <a:sym typeface="Fjalla One"/>
              </a:endParaRPr>
            </a:p>
          </p:txBody>
        </p:sp>
        <p:sp>
          <p:nvSpPr>
            <p:cNvPr id="96" name="Google Shape;96;p2"/>
            <p:cNvSpPr txBox="1"/>
            <p:nvPr/>
          </p:nvSpPr>
          <p:spPr>
            <a:xfrm>
              <a:off x="263150" y="3130450"/>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Contexte du projet</a:t>
              </a:r>
              <a:endParaRPr sz="1300" b="0" i="0" u="none" strike="noStrike" cap="none" dirty="0">
                <a:solidFill>
                  <a:srgbClr val="FFFFFF"/>
                </a:solidFill>
                <a:latin typeface="Fjalla One"/>
                <a:ea typeface="Fjalla One"/>
                <a:cs typeface="Fjalla One"/>
                <a:sym typeface="Fjalla One"/>
              </a:endParaRPr>
            </a:p>
          </p:txBody>
        </p:sp>
      </p:grpSp>
      <p:grpSp>
        <p:nvGrpSpPr>
          <p:cNvPr id="97" name="Google Shape;97;p2"/>
          <p:cNvGrpSpPr/>
          <p:nvPr/>
        </p:nvGrpSpPr>
        <p:grpSpPr>
          <a:xfrm>
            <a:off x="1490531" y="1715850"/>
            <a:ext cx="1201200" cy="2321400"/>
            <a:chOff x="1436246" y="1715850"/>
            <a:chExt cx="1201200" cy="2321400"/>
          </a:xfrm>
        </p:grpSpPr>
        <p:sp>
          <p:nvSpPr>
            <p:cNvPr id="98" name="Google Shape;98;p2"/>
            <p:cNvSpPr/>
            <p:nvPr/>
          </p:nvSpPr>
          <p:spPr>
            <a:xfrm>
              <a:off x="1495403"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1557896"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02</a:t>
              </a:r>
              <a:endParaRPr sz="4800" b="0" i="0" u="none" strike="noStrike" cap="none">
                <a:solidFill>
                  <a:schemeClr val="lt1"/>
                </a:solidFill>
                <a:latin typeface="Fjalla One"/>
                <a:ea typeface="Fjalla One"/>
                <a:cs typeface="Fjalla One"/>
                <a:sym typeface="Fjalla One"/>
              </a:endParaRPr>
            </a:p>
          </p:txBody>
        </p:sp>
        <p:sp>
          <p:nvSpPr>
            <p:cNvPr id="100" name="Google Shape;100;p2"/>
            <p:cNvSpPr txBox="1"/>
            <p:nvPr/>
          </p:nvSpPr>
          <p:spPr>
            <a:xfrm>
              <a:off x="1436246" y="3124181"/>
              <a:ext cx="12012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Compréhension du métier</a:t>
              </a:r>
              <a:endParaRPr sz="1300" b="0" i="0" u="none" strike="noStrike" cap="none" dirty="0">
                <a:solidFill>
                  <a:srgbClr val="FFFFFF"/>
                </a:solidFill>
                <a:latin typeface="Fjalla One"/>
                <a:ea typeface="Fjalla One"/>
                <a:cs typeface="Fjalla One"/>
                <a:sym typeface="Fjalla One"/>
              </a:endParaRPr>
            </a:p>
          </p:txBody>
        </p:sp>
      </p:grpSp>
      <p:grpSp>
        <p:nvGrpSpPr>
          <p:cNvPr id="101" name="Google Shape;101;p2"/>
          <p:cNvGrpSpPr/>
          <p:nvPr/>
        </p:nvGrpSpPr>
        <p:grpSpPr>
          <a:xfrm>
            <a:off x="2916213" y="1715850"/>
            <a:ext cx="1083000" cy="2321400"/>
            <a:chOff x="2766355" y="1715850"/>
            <a:chExt cx="1083000" cy="2321400"/>
          </a:xfrm>
        </p:grpSpPr>
        <p:sp>
          <p:nvSpPr>
            <p:cNvPr id="102" name="Google Shape;102;p2"/>
            <p:cNvSpPr/>
            <p:nvPr/>
          </p:nvSpPr>
          <p:spPr>
            <a:xfrm>
              <a:off x="2766355"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2828849"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03</a:t>
              </a:r>
              <a:endParaRPr sz="4800" b="0" i="0" u="none" strike="noStrike" cap="none">
                <a:solidFill>
                  <a:schemeClr val="lt1"/>
                </a:solidFill>
                <a:latin typeface="Fjalla One"/>
                <a:ea typeface="Fjalla One"/>
                <a:cs typeface="Fjalla One"/>
                <a:sym typeface="Fjalla One"/>
              </a:endParaRPr>
            </a:p>
          </p:txBody>
        </p:sp>
        <p:sp>
          <p:nvSpPr>
            <p:cNvPr id="104" name="Google Shape;104;p2"/>
            <p:cNvSpPr txBox="1"/>
            <p:nvPr/>
          </p:nvSpPr>
          <p:spPr>
            <a:xfrm>
              <a:off x="2776037" y="3130450"/>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Exploration des données</a:t>
              </a:r>
              <a:endParaRPr sz="1300" b="0" i="0" u="none" strike="noStrike" cap="none" dirty="0">
                <a:solidFill>
                  <a:srgbClr val="FFFFFF"/>
                </a:solidFill>
                <a:latin typeface="Fjalla One"/>
                <a:ea typeface="Fjalla One"/>
                <a:cs typeface="Fjalla One"/>
                <a:sym typeface="Fjalla One"/>
              </a:endParaRPr>
            </a:p>
          </p:txBody>
        </p:sp>
      </p:grpSp>
      <p:grpSp>
        <p:nvGrpSpPr>
          <p:cNvPr id="105" name="Google Shape;105;p2"/>
          <p:cNvGrpSpPr/>
          <p:nvPr/>
        </p:nvGrpSpPr>
        <p:grpSpPr>
          <a:xfrm>
            <a:off x="4202083" y="1741624"/>
            <a:ext cx="1201200" cy="2321400"/>
            <a:chOff x="3978151" y="1715850"/>
            <a:chExt cx="1201200" cy="2321400"/>
          </a:xfrm>
        </p:grpSpPr>
        <p:sp>
          <p:nvSpPr>
            <p:cNvPr id="106" name="Google Shape;106;p2"/>
            <p:cNvSpPr/>
            <p:nvPr/>
          </p:nvSpPr>
          <p:spPr>
            <a:xfrm>
              <a:off x="4037308"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txBox="1"/>
            <p:nvPr/>
          </p:nvSpPr>
          <p:spPr>
            <a:xfrm>
              <a:off x="4099801"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Fjalla One"/>
                  <a:ea typeface="Fjalla One"/>
                  <a:cs typeface="Fjalla One"/>
                  <a:sym typeface="Fjalla One"/>
                </a:rPr>
                <a:t>04</a:t>
              </a:r>
              <a:endParaRPr sz="4800" b="0" i="0" u="none" strike="noStrike" cap="none">
                <a:solidFill>
                  <a:schemeClr val="lt1"/>
                </a:solidFill>
                <a:latin typeface="Fjalla One"/>
                <a:ea typeface="Fjalla One"/>
                <a:cs typeface="Fjalla One"/>
                <a:sym typeface="Fjalla One"/>
              </a:endParaRPr>
            </a:p>
          </p:txBody>
        </p:sp>
        <p:sp>
          <p:nvSpPr>
            <p:cNvPr id="108" name="Google Shape;108;p2"/>
            <p:cNvSpPr txBox="1"/>
            <p:nvPr/>
          </p:nvSpPr>
          <p:spPr>
            <a:xfrm>
              <a:off x="3978151" y="3274049"/>
              <a:ext cx="12012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Modélisation</a:t>
              </a:r>
            </a:p>
            <a:p>
              <a:pPr marL="0" marR="0" lvl="0" indent="0" algn="ctr" rtl="0">
                <a:lnSpc>
                  <a:spcPct val="100000"/>
                </a:lnSpc>
                <a:spcBef>
                  <a:spcPts val="0"/>
                </a:spcBef>
                <a:spcAft>
                  <a:spcPts val="0"/>
                </a:spcAft>
                <a:buClr>
                  <a:srgbClr val="000000"/>
                </a:buClr>
                <a:buSzPts val="1300"/>
                <a:buFont typeface="Arial"/>
                <a:buNone/>
              </a:pPr>
              <a:r>
                <a:rPr lang="fr-FR" sz="1300" dirty="0">
                  <a:solidFill>
                    <a:srgbClr val="FFFFFF"/>
                  </a:solidFill>
                  <a:latin typeface="Fjalla One"/>
                  <a:ea typeface="Fjalla One"/>
                  <a:cs typeface="Fjalla One"/>
                  <a:sym typeface="Fjalla One"/>
                </a:rPr>
                <a:t>E</a:t>
              </a:r>
              <a:r>
                <a:rPr lang="en" sz="1300" dirty="0">
                  <a:solidFill>
                    <a:srgbClr val="FFFFFF"/>
                  </a:solidFill>
                  <a:latin typeface="Fjalla One"/>
                  <a:ea typeface="Fjalla One"/>
                  <a:cs typeface="Fjalla One"/>
                  <a:sym typeface="Fjalla One"/>
                </a:rPr>
                <a:t>t Développement</a:t>
              </a:r>
              <a:endParaRPr sz="1300" b="0" i="0" u="none" strike="noStrike" cap="none" dirty="0">
                <a:solidFill>
                  <a:srgbClr val="FFFFFF"/>
                </a:solidFill>
                <a:latin typeface="Fjalla One"/>
                <a:ea typeface="Fjalla One"/>
                <a:cs typeface="Fjalla One"/>
                <a:sym typeface="Fjalla One"/>
              </a:endParaRPr>
            </a:p>
          </p:txBody>
        </p:sp>
      </p:grpSp>
      <p:grpSp>
        <p:nvGrpSpPr>
          <p:cNvPr id="113" name="Google Shape;113;p2"/>
          <p:cNvGrpSpPr/>
          <p:nvPr/>
        </p:nvGrpSpPr>
        <p:grpSpPr>
          <a:xfrm>
            <a:off x="5651975" y="1715850"/>
            <a:ext cx="1083000" cy="2321400"/>
            <a:chOff x="6565605" y="1715850"/>
            <a:chExt cx="1083000" cy="2321400"/>
          </a:xfrm>
        </p:grpSpPr>
        <p:sp>
          <p:nvSpPr>
            <p:cNvPr id="114" name="Google Shape;114;p2"/>
            <p:cNvSpPr/>
            <p:nvPr/>
          </p:nvSpPr>
          <p:spPr>
            <a:xfrm>
              <a:off x="6565605"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txBox="1"/>
            <p:nvPr/>
          </p:nvSpPr>
          <p:spPr>
            <a:xfrm>
              <a:off x="6641796"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Fjalla One"/>
                  <a:ea typeface="Fjalla One"/>
                  <a:cs typeface="Fjalla One"/>
                  <a:sym typeface="Fjalla One"/>
                </a:rPr>
                <a:t>05</a:t>
              </a:r>
              <a:endParaRPr sz="4800" b="0" i="0" u="none" strike="noStrike" cap="none" dirty="0">
                <a:solidFill>
                  <a:schemeClr val="lt1"/>
                </a:solidFill>
                <a:latin typeface="Fjalla One"/>
                <a:ea typeface="Fjalla One"/>
                <a:cs typeface="Fjalla One"/>
                <a:sym typeface="Fjalla One"/>
              </a:endParaRPr>
            </a:p>
          </p:txBody>
        </p:sp>
        <p:sp>
          <p:nvSpPr>
            <p:cNvPr id="116" name="Google Shape;116;p2"/>
            <p:cNvSpPr txBox="1"/>
            <p:nvPr/>
          </p:nvSpPr>
          <p:spPr>
            <a:xfrm>
              <a:off x="6565605" y="3124181"/>
              <a:ext cx="1044300" cy="3936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Evaluation et Déploiment</a:t>
              </a:r>
              <a:endParaRPr sz="1300" b="0" i="0" u="none" strike="noStrike" cap="none" dirty="0">
                <a:solidFill>
                  <a:srgbClr val="FFFFFF"/>
                </a:solidFill>
                <a:latin typeface="Fjalla One"/>
                <a:ea typeface="Fjalla One"/>
                <a:cs typeface="Fjalla One"/>
                <a:sym typeface="Fjalla One"/>
              </a:endParaRPr>
            </a:p>
          </p:txBody>
        </p:sp>
      </p:grpSp>
      <p:grpSp>
        <p:nvGrpSpPr>
          <p:cNvPr id="117" name="Google Shape;117;p2"/>
          <p:cNvGrpSpPr/>
          <p:nvPr/>
        </p:nvGrpSpPr>
        <p:grpSpPr>
          <a:xfrm>
            <a:off x="7056045" y="1741624"/>
            <a:ext cx="1093209" cy="2321400"/>
            <a:chOff x="7826349" y="1715850"/>
            <a:chExt cx="1093209" cy="2321400"/>
          </a:xfrm>
        </p:grpSpPr>
        <p:sp>
          <p:nvSpPr>
            <p:cNvPr id="118" name="Google Shape;118;p2"/>
            <p:cNvSpPr/>
            <p:nvPr/>
          </p:nvSpPr>
          <p:spPr>
            <a:xfrm>
              <a:off x="7836558" y="1715850"/>
              <a:ext cx="1083000" cy="23214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7912749" y="1983030"/>
              <a:ext cx="957900" cy="712200"/>
            </a:xfrm>
            <a:prstGeom prst="rect">
              <a:avLst/>
            </a:pr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Fjalla One"/>
                  <a:ea typeface="Fjalla One"/>
                  <a:cs typeface="Fjalla One"/>
                  <a:sym typeface="Fjalla One"/>
                </a:rPr>
                <a:t>06</a:t>
              </a:r>
              <a:endParaRPr sz="4800" b="0" i="0" u="none" strike="noStrike" cap="none" dirty="0">
                <a:solidFill>
                  <a:schemeClr val="lt1"/>
                </a:solidFill>
                <a:latin typeface="Fjalla One"/>
                <a:ea typeface="Fjalla One"/>
                <a:cs typeface="Fjalla One"/>
                <a:sym typeface="Fjalla One"/>
              </a:endParaRPr>
            </a:p>
          </p:txBody>
        </p:sp>
        <p:sp>
          <p:nvSpPr>
            <p:cNvPr id="120" name="Google Shape;120;p2"/>
            <p:cNvSpPr txBox="1"/>
            <p:nvPr/>
          </p:nvSpPr>
          <p:spPr>
            <a:xfrm>
              <a:off x="7826349" y="3098407"/>
              <a:ext cx="1044300" cy="393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FFFFFF"/>
                  </a:solidFill>
                  <a:latin typeface="Fjalla One"/>
                  <a:ea typeface="Fjalla One"/>
                  <a:cs typeface="Fjalla One"/>
                  <a:sym typeface="Fjalla One"/>
                </a:rPr>
                <a:t>Conclusion et perspectives</a:t>
              </a:r>
              <a:endParaRPr sz="1300" b="0" i="0" u="none" strike="noStrike" cap="none" dirty="0">
                <a:solidFill>
                  <a:srgbClr val="FFFFFF"/>
                </a:solidFill>
                <a:latin typeface="Fjalla One"/>
                <a:ea typeface="Fjalla One"/>
                <a:cs typeface="Fjalla One"/>
                <a:sym typeface="Fjalla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05963" y="2034129"/>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Exploration des</a:t>
            </a:r>
            <a:br>
              <a:rPr lang="en" sz="4800" i="1" dirty="0">
                <a:latin typeface="Comic Sans MS"/>
                <a:ea typeface="Comic Sans MS"/>
                <a:cs typeface="Comic Sans MS"/>
                <a:sym typeface="Comic Sans MS"/>
              </a:rPr>
            </a:br>
            <a:r>
              <a:rPr lang="en" sz="4800" i="1" dirty="0">
                <a:latin typeface="Comic Sans MS"/>
                <a:ea typeface="Comic Sans MS"/>
                <a:cs typeface="Comic Sans MS"/>
                <a:sym typeface="Comic Sans MS"/>
              </a:rPr>
              <a:t>données</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grpSp>
        <p:nvGrpSpPr>
          <p:cNvPr id="137" name="Google Shape;1790;p24"/>
          <p:cNvGrpSpPr/>
          <p:nvPr/>
        </p:nvGrpSpPr>
        <p:grpSpPr>
          <a:xfrm>
            <a:off x="5435017" y="912412"/>
            <a:ext cx="3239599" cy="3362818"/>
            <a:chOff x="2012475" y="393272"/>
            <a:chExt cx="4440240" cy="4609126"/>
          </a:xfrm>
        </p:grpSpPr>
        <p:sp>
          <p:nvSpPr>
            <p:cNvPr id="138" name="Google Shape;1791;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792;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793;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794;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795;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796;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797;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798;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799;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800;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801;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802;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803;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804;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805;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806;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807;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808;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809;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810;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811;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812;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813;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814;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815;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816;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817;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818;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819;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820;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821;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822;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823;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824;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825;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826;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827;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828;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829;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830;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831;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832;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33;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34;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35;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6;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37;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38;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39;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40;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41;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42;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843;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844;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845;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846;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847;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848;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849;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850;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851;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852;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1853;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1854;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1855;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1856;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1857;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1858;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859;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860;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861;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862;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863;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864;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1865;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1866;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867;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868;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869;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870;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871;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872;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873;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874;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875;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876;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877;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878;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879;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880;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881;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882;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883;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p:tgtEl>
                                          <p:spTgt spid="137"/>
                                        </p:tgtEl>
                                        <p:attrNameLst>
                                          <p:attrName>ppt_w</p:attrName>
                                        </p:attrNameLst>
                                      </p:cBhvr>
                                      <p:tavLst>
                                        <p:tav tm="0">
                                          <p:val>
                                            <p:strVal val="0"/>
                                          </p:val>
                                        </p:tav>
                                        <p:tav tm="100000">
                                          <p:val>
                                            <p:strVal val="#ppt_w"/>
                                          </p:val>
                                        </p:tav>
                                      </p:tavLst>
                                    </p:anim>
                                    <p:anim calcmode="lin" valueType="num">
                                      <p:cBhvr additive="base">
                                        <p:cTn id="12" dur="500"/>
                                        <p:tgtEl>
                                          <p:spTgt spid="1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40" name="Google Shape;2140;p29"/>
          <p:cNvSpPr txBox="1">
            <a:spLocks noGrp="1"/>
          </p:cNvSpPr>
          <p:nvPr>
            <p:ph type="title" idx="4294967295"/>
          </p:nvPr>
        </p:nvSpPr>
        <p:spPr>
          <a:xfrm>
            <a:off x="1113263" y="3941850"/>
            <a:ext cx="2226900" cy="43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dirty="0">
                <a:solidFill>
                  <a:schemeClr val="dk1"/>
                </a:solidFill>
              </a:rPr>
              <a:t>Nombre</a:t>
            </a:r>
            <a:endParaRPr dirty="0">
              <a:solidFill>
                <a:schemeClr val="dk1"/>
              </a:solidFill>
            </a:endParaRPr>
          </a:p>
        </p:txBody>
      </p:sp>
      <p:sp>
        <p:nvSpPr>
          <p:cNvPr id="2142" name="Google Shape;2142;p29"/>
          <p:cNvSpPr txBox="1">
            <a:spLocks noGrp="1"/>
          </p:cNvSpPr>
          <p:nvPr>
            <p:ph type="title" idx="4294967295"/>
          </p:nvPr>
        </p:nvSpPr>
        <p:spPr>
          <a:xfrm>
            <a:off x="5803838" y="3941850"/>
            <a:ext cx="2226900" cy="43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solidFill>
                  <a:schemeClr val="dk1"/>
                </a:solidFill>
              </a:rPr>
              <a:t>Github</a:t>
            </a:r>
            <a:endParaRPr>
              <a:solidFill>
                <a:schemeClr val="dk1"/>
              </a:solidFill>
            </a:endParaRPr>
          </a:p>
        </p:txBody>
      </p:sp>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Base des produits non personnalisés</a:t>
            </a:r>
            <a:endParaRPr sz="23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270" y="1312381"/>
            <a:ext cx="1110323" cy="69395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15" y="2535577"/>
            <a:ext cx="4370356" cy="2080440"/>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6429" y="2444013"/>
            <a:ext cx="3881718" cy="2504300"/>
          </a:xfrm>
          <a:prstGeom prst="rect">
            <a:avLst/>
          </a:prstGeom>
        </p:spPr>
      </p:pic>
      <p:sp>
        <p:nvSpPr>
          <p:cNvPr id="6" name="ZoneTexte 5"/>
          <p:cNvSpPr txBox="1"/>
          <p:nvPr/>
        </p:nvSpPr>
        <p:spPr>
          <a:xfrm>
            <a:off x="621547" y="2227800"/>
            <a:ext cx="3863558" cy="307777"/>
          </a:xfrm>
          <a:prstGeom prst="rect">
            <a:avLst/>
          </a:prstGeom>
          <a:noFill/>
        </p:spPr>
        <p:txBody>
          <a:bodyPr wrap="none" rtlCol="0">
            <a:spAutoFit/>
          </a:bodyPr>
          <a:lstStyle/>
          <a:p>
            <a:r>
              <a:rPr lang="fr-FR" b="1" dirty="0"/>
              <a:t>+1100 produits </a:t>
            </a:r>
            <a:r>
              <a:rPr lang="fr-FR" dirty="0"/>
              <a:t>disponible jusqu’à Aujourd'hui</a:t>
            </a:r>
          </a:p>
        </p:txBody>
      </p:sp>
      <p:sp>
        <p:nvSpPr>
          <p:cNvPr id="20" name="ZoneTexte 19"/>
          <p:cNvSpPr txBox="1"/>
          <p:nvPr/>
        </p:nvSpPr>
        <p:spPr>
          <a:xfrm>
            <a:off x="6251382" y="2226226"/>
            <a:ext cx="1164101" cy="307777"/>
          </a:xfrm>
          <a:prstGeom prst="rect">
            <a:avLst/>
          </a:prstGeom>
          <a:noFill/>
        </p:spPr>
        <p:txBody>
          <a:bodyPr wrap="none" rtlCol="0">
            <a:spAutoFit/>
          </a:bodyPr>
          <a:lstStyle/>
          <a:p>
            <a:r>
              <a:rPr lang="fr-FR" b="1" dirty="0"/>
              <a:t>+50 thèmes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0"/>
                                        </p:tgtEl>
                                        <p:attrNameLst>
                                          <p:attrName>style.visibility</p:attrName>
                                        </p:attrNameLst>
                                      </p:cBhvr>
                                      <p:to>
                                        <p:strVal val="visible"/>
                                      </p:to>
                                    </p:set>
                                    <p:animEffect transition="in" filter="fade">
                                      <p:cBhvr>
                                        <p:cTn id="7" dur="500"/>
                                        <p:tgtEl>
                                          <p:spTgt spid="2140"/>
                                        </p:tgtEl>
                                      </p:cBhvr>
                                    </p:animEffect>
                                  </p:childTnLst>
                                </p:cTn>
                              </p:par>
                              <p:par>
                                <p:cTn id="8" presetID="10" presetClass="entr" presetSubtype="0" fill="hold" nodeType="withEffect">
                                  <p:stCondLst>
                                    <p:cond delay="0"/>
                                  </p:stCondLst>
                                  <p:childTnLst>
                                    <p:set>
                                      <p:cBhvr>
                                        <p:cTn id="9" dur="1" fill="hold">
                                          <p:stCondLst>
                                            <p:cond delay="0"/>
                                          </p:stCondLst>
                                        </p:cTn>
                                        <p:tgtEl>
                                          <p:spTgt spid="2142"/>
                                        </p:tgtEl>
                                        <p:attrNameLst>
                                          <p:attrName>style.visibility</p:attrName>
                                        </p:attrNameLst>
                                      </p:cBhvr>
                                      <p:to>
                                        <p:strVal val="visible"/>
                                      </p:to>
                                    </p:set>
                                    <p:animEffect transition="in" filter="fade">
                                      <p:cBhvr>
                                        <p:cTn id="10" dur="500"/>
                                        <p:tgtEl>
                                          <p:spTgt spid="2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42" name="Google Shape;2142;p29"/>
          <p:cNvSpPr txBox="1">
            <a:spLocks noGrp="1"/>
          </p:cNvSpPr>
          <p:nvPr>
            <p:ph type="title" idx="4294967295"/>
          </p:nvPr>
        </p:nvSpPr>
        <p:spPr>
          <a:xfrm>
            <a:off x="4572000" y="1811865"/>
            <a:ext cx="4066304" cy="270086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b" anchorCtr="0">
            <a:noAutofit/>
          </a:bodyPr>
          <a:lstStyle/>
          <a:p>
            <a:pPr lvl="0"/>
            <a:r>
              <a:rPr lang="fr-FR" sz="1200" dirty="0">
                <a:solidFill>
                  <a:schemeClr val="tx1"/>
                </a:solidFill>
              </a:rPr>
              <a:t>1</a:t>
            </a:r>
            <a:r>
              <a:rPr lang="fr-FR" sz="1200" b="1" dirty="0">
                <a:solidFill>
                  <a:schemeClr val="tx1"/>
                </a:solidFill>
              </a:rPr>
              <a:t>.Product_id : </a:t>
            </a:r>
            <a:r>
              <a:rPr lang="fr-FR" sz="1200" dirty="0">
                <a:solidFill>
                  <a:schemeClr val="tx1"/>
                </a:solidFill>
              </a:rPr>
              <a:t>identifiant unique de chaque produit.</a:t>
            </a:r>
            <a:br>
              <a:rPr lang="fr-FR" sz="1200" dirty="0">
                <a:solidFill>
                  <a:schemeClr val="tx1"/>
                </a:solidFill>
              </a:rPr>
            </a:br>
            <a:r>
              <a:rPr lang="fr-FR" sz="1200" b="1" dirty="0">
                <a:solidFill>
                  <a:schemeClr val="tx1"/>
                </a:solidFill>
              </a:rPr>
              <a:t>2. </a:t>
            </a:r>
            <a:r>
              <a:rPr lang="fr-FR" sz="1200" b="1" dirty="0" err="1">
                <a:solidFill>
                  <a:srgbClr val="00B050"/>
                </a:solidFill>
              </a:rPr>
              <a:t>Title</a:t>
            </a:r>
            <a:r>
              <a:rPr lang="fr-FR" sz="1200" b="1" dirty="0">
                <a:solidFill>
                  <a:schemeClr val="tx1"/>
                </a:solidFill>
              </a:rPr>
              <a:t> </a:t>
            </a:r>
            <a:r>
              <a:rPr lang="fr-FR" sz="1200" dirty="0">
                <a:solidFill>
                  <a:schemeClr val="tx1"/>
                </a:solidFill>
              </a:rPr>
              <a:t>: titre ou nom du produit.</a:t>
            </a:r>
            <a:br>
              <a:rPr lang="fr-FR" sz="1200" dirty="0">
                <a:solidFill>
                  <a:schemeClr val="tx1"/>
                </a:solidFill>
              </a:rPr>
            </a:br>
            <a:r>
              <a:rPr lang="fr-FR" sz="1200" b="1" dirty="0">
                <a:solidFill>
                  <a:schemeClr val="tx1"/>
                </a:solidFill>
              </a:rPr>
              <a:t>3. </a:t>
            </a:r>
            <a:r>
              <a:rPr lang="fr-FR" sz="1200" b="1" dirty="0">
                <a:solidFill>
                  <a:srgbClr val="00B050"/>
                </a:solidFill>
              </a:rPr>
              <a:t>Description</a:t>
            </a:r>
            <a:r>
              <a:rPr lang="fr-FR" sz="1200" b="1" dirty="0">
                <a:solidFill>
                  <a:schemeClr val="tx1"/>
                </a:solidFill>
              </a:rPr>
              <a:t> : </a:t>
            </a:r>
            <a:r>
              <a:rPr lang="fr-FR" sz="1200" dirty="0">
                <a:solidFill>
                  <a:schemeClr val="tx1"/>
                </a:solidFill>
              </a:rPr>
              <a:t>description textuelle détaillée du produit.</a:t>
            </a:r>
            <a:br>
              <a:rPr lang="fr-FR" sz="1200" b="1" dirty="0">
                <a:solidFill>
                  <a:schemeClr val="tx1"/>
                </a:solidFill>
              </a:rPr>
            </a:br>
            <a:r>
              <a:rPr lang="fr-FR" sz="1200" b="1" dirty="0">
                <a:solidFill>
                  <a:schemeClr val="tx1"/>
                </a:solidFill>
              </a:rPr>
              <a:t>4. </a:t>
            </a:r>
            <a:r>
              <a:rPr lang="fr-FR" sz="1200" b="1" dirty="0">
                <a:solidFill>
                  <a:srgbClr val="00B050"/>
                </a:solidFill>
              </a:rPr>
              <a:t>Tags</a:t>
            </a:r>
            <a:r>
              <a:rPr lang="fr-FR" sz="1200" b="1" dirty="0">
                <a:solidFill>
                  <a:schemeClr val="tx1"/>
                </a:solidFill>
              </a:rPr>
              <a:t> : </a:t>
            </a:r>
            <a:r>
              <a:rPr lang="fr-FR" sz="1200" dirty="0">
                <a:solidFill>
                  <a:schemeClr val="tx1"/>
                </a:solidFill>
              </a:rPr>
              <a:t>étiquettes/mots-clés associés au produit (catégories, </a:t>
            </a:r>
            <a:r>
              <a:rPr lang="fr-FR" sz="1200" dirty="0" err="1">
                <a:solidFill>
                  <a:schemeClr val="tx1"/>
                </a:solidFill>
              </a:rPr>
              <a:t>matériaux,motifs</a:t>
            </a:r>
            <a:r>
              <a:rPr lang="fr-FR" sz="1200" dirty="0">
                <a:solidFill>
                  <a:schemeClr val="tx1"/>
                </a:solidFill>
              </a:rPr>
              <a:t>...)</a:t>
            </a:r>
            <a:br>
              <a:rPr lang="fr-FR" sz="1200" dirty="0">
                <a:solidFill>
                  <a:schemeClr val="tx1"/>
                </a:solidFill>
              </a:rPr>
            </a:br>
            <a:r>
              <a:rPr lang="fr-FR" sz="1200" b="1" dirty="0">
                <a:solidFill>
                  <a:schemeClr val="tx1"/>
                </a:solidFill>
              </a:rPr>
              <a:t>5. </a:t>
            </a:r>
            <a:r>
              <a:rPr lang="fr-FR" sz="1200" b="1" dirty="0">
                <a:solidFill>
                  <a:srgbClr val="00B050"/>
                </a:solidFill>
              </a:rPr>
              <a:t>Images</a:t>
            </a:r>
            <a:r>
              <a:rPr lang="fr-FR" sz="1200" b="1" dirty="0">
                <a:solidFill>
                  <a:schemeClr val="tx1"/>
                </a:solidFill>
              </a:rPr>
              <a:t> : </a:t>
            </a:r>
            <a:r>
              <a:rPr lang="fr-FR" sz="1200" dirty="0">
                <a:solidFill>
                  <a:schemeClr val="tx1"/>
                </a:solidFill>
              </a:rPr>
              <a:t>liens vers les images du produit en haute résolution.</a:t>
            </a:r>
            <a:br>
              <a:rPr lang="fr-FR" sz="1200" b="1" dirty="0">
                <a:solidFill>
                  <a:schemeClr val="tx1"/>
                </a:solidFill>
              </a:rPr>
            </a:br>
            <a:r>
              <a:rPr lang="fr-FR" sz="1200" b="1" dirty="0">
                <a:solidFill>
                  <a:schemeClr val="tx1"/>
                </a:solidFill>
              </a:rPr>
              <a:t>6. </a:t>
            </a:r>
            <a:r>
              <a:rPr lang="fr-FR" sz="1200" b="1" dirty="0" err="1">
                <a:solidFill>
                  <a:srgbClr val="00B050"/>
                </a:solidFill>
              </a:rPr>
              <a:t>Website_url</a:t>
            </a:r>
            <a:r>
              <a:rPr lang="fr-FR" sz="1200" b="1" dirty="0">
                <a:solidFill>
                  <a:schemeClr val="tx1"/>
                </a:solidFill>
              </a:rPr>
              <a:t> </a:t>
            </a:r>
            <a:r>
              <a:rPr lang="fr-FR" sz="1200" dirty="0">
                <a:solidFill>
                  <a:schemeClr val="tx1"/>
                </a:solidFill>
              </a:rPr>
              <a:t>: lien web vers la page détaillée du produit sur le site.</a:t>
            </a:r>
            <a:br>
              <a:rPr lang="fr-FR" sz="1200" dirty="0">
                <a:solidFill>
                  <a:schemeClr val="tx1"/>
                </a:solidFill>
              </a:rPr>
            </a:br>
            <a:r>
              <a:rPr lang="fr-FR" sz="1200" b="1" dirty="0">
                <a:solidFill>
                  <a:schemeClr val="tx1"/>
                </a:solidFill>
              </a:rPr>
              <a:t>7. </a:t>
            </a:r>
            <a:r>
              <a:rPr lang="fr-FR" sz="1200" b="1" dirty="0" err="1">
                <a:solidFill>
                  <a:schemeClr val="tx1"/>
                </a:solidFill>
              </a:rPr>
              <a:t>Shopify_url</a:t>
            </a:r>
            <a:r>
              <a:rPr lang="fr-FR" sz="1200" b="1" dirty="0">
                <a:solidFill>
                  <a:schemeClr val="tx1"/>
                </a:solidFill>
              </a:rPr>
              <a:t> : </a:t>
            </a:r>
            <a:r>
              <a:rPr lang="fr-FR" sz="1200" dirty="0">
                <a:solidFill>
                  <a:schemeClr val="tx1"/>
                </a:solidFill>
              </a:rPr>
              <a:t>lien e-commerce vers la fiche produit dans la boutique</a:t>
            </a:r>
            <a:r>
              <a:rPr lang="fr-FR" sz="1200" b="1" dirty="0">
                <a:solidFill>
                  <a:schemeClr val="tx1"/>
                </a:solidFill>
              </a:rPr>
              <a:t> </a:t>
            </a:r>
            <a:r>
              <a:rPr lang="fr-FR" sz="1200" dirty="0" err="1">
                <a:solidFill>
                  <a:schemeClr val="tx1"/>
                </a:solidFill>
              </a:rPr>
              <a:t>Shopify</a:t>
            </a:r>
            <a:r>
              <a:rPr lang="fr-FR" sz="1200" dirty="0">
                <a:solidFill>
                  <a:schemeClr val="tx1"/>
                </a:solidFill>
              </a:rPr>
              <a:t>.</a:t>
            </a:r>
            <a:br>
              <a:rPr lang="fr-FR" sz="1200" b="1" dirty="0">
                <a:solidFill>
                  <a:schemeClr val="tx1"/>
                </a:solidFill>
              </a:rPr>
            </a:br>
            <a:r>
              <a:rPr lang="fr-FR" sz="1200" b="1" dirty="0">
                <a:solidFill>
                  <a:schemeClr val="tx1"/>
                </a:solidFill>
              </a:rPr>
              <a:t>8. </a:t>
            </a:r>
            <a:r>
              <a:rPr lang="fr-FR" sz="1200" b="1" dirty="0" err="1">
                <a:solidFill>
                  <a:schemeClr val="tx1"/>
                </a:solidFill>
              </a:rPr>
              <a:t>Metafields</a:t>
            </a:r>
            <a:r>
              <a:rPr lang="fr-FR" sz="1200" b="1" dirty="0">
                <a:solidFill>
                  <a:schemeClr val="tx1"/>
                </a:solidFill>
              </a:rPr>
              <a:t> : </a:t>
            </a:r>
            <a:r>
              <a:rPr lang="fr-FR" sz="1200" dirty="0">
                <a:solidFill>
                  <a:schemeClr val="tx1"/>
                </a:solidFill>
              </a:rPr>
              <a:t>autres métadonnées structurées sur le produit (prix, stock, options...)</a:t>
            </a:r>
            <a:endParaRPr sz="1200" dirty="0">
              <a:solidFill>
                <a:schemeClr val="tx1"/>
              </a:solidFill>
            </a:endParaRPr>
          </a:p>
        </p:txBody>
      </p:sp>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Base des produits non personnalisés</a:t>
            </a:r>
            <a:endParaRPr sz="23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75" y="2049735"/>
            <a:ext cx="1074513" cy="1044030"/>
          </a:xfrm>
          <a:prstGeom prst="rect">
            <a:avLst/>
          </a:prstGeom>
        </p:spPr>
      </p:pic>
      <p:sp>
        <p:nvSpPr>
          <p:cNvPr id="7" name="Flèche droite 6"/>
          <p:cNvSpPr/>
          <p:nvPr/>
        </p:nvSpPr>
        <p:spPr>
          <a:xfrm>
            <a:off x="3675529" y="2754202"/>
            <a:ext cx="809221" cy="168292"/>
          </a:xfrm>
          <a:prstGeom prst="rightArrow">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529" y="2148885"/>
            <a:ext cx="722553" cy="480826"/>
          </a:xfrm>
          <a:prstGeom prst="rect">
            <a:avLst/>
          </a:prstGeom>
        </p:spPr>
      </p:pic>
      <p:sp>
        <p:nvSpPr>
          <p:cNvPr id="5" name="ZoneTexte 4">
            <a:extLst>
              <a:ext uri="{FF2B5EF4-FFF2-40B4-BE49-F238E27FC236}">
                <a16:creationId xmlns:a16="http://schemas.microsoft.com/office/drawing/2014/main" id="{23D809DE-49C9-45A0-88D5-BE47A53273F1}"/>
              </a:ext>
            </a:extLst>
          </p:cNvPr>
          <p:cNvSpPr txBox="1"/>
          <p:nvPr/>
        </p:nvSpPr>
        <p:spPr>
          <a:xfrm>
            <a:off x="389467" y="3093765"/>
            <a:ext cx="3031066" cy="1656085"/>
          </a:xfrm>
          <a:prstGeom prst="rect">
            <a:avLst/>
          </a:prstGeom>
          <a:noFill/>
        </p:spPr>
        <p:txBody>
          <a:bodyPr wrap="square" rtlCol="0">
            <a:spAutoFit/>
          </a:bodyPr>
          <a:lstStyle/>
          <a:p>
            <a:pPr algn="ctr"/>
            <a:r>
              <a:rPr lang="fr-FR" sz="1600" b="1" dirty="0">
                <a:solidFill>
                  <a:schemeClr val="tx1"/>
                </a:solidFill>
              </a:rPr>
              <a:t>Ablestar Bulk Product Editor (App </a:t>
            </a:r>
            <a:r>
              <a:rPr lang="fr-FR" sz="1600" b="1" dirty="0" err="1">
                <a:solidFill>
                  <a:schemeClr val="tx1"/>
                </a:solidFill>
              </a:rPr>
              <a:t>shopify</a:t>
            </a:r>
            <a:r>
              <a:rPr lang="fr-FR" sz="1600" b="1" dirty="0">
                <a:solidFill>
                  <a:schemeClr val="tx1"/>
                </a:solidFill>
              </a:rPr>
              <a:t>) </a:t>
            </a:r>
            <a:br>
              <a:rPr lang="fr-FR" sz="1600" b="1" dirty="0">
                <a:solidFill>
                  <a:schemeClr val="tx1"/>
                </a:solidFill>
              </a:rPr>
            </a:br>
            <a:r>
              <a:rPr lang="fr-FR" sz="1400" dirty="0">
                <a:solidFill>
                  <a:schemeClr val="tx1"/>
                </a:solidFill>
              </a:rPr>
              <a:t>offre la possibilité d’extraire efficacement les données de l’ensemble des fiches produits, y compris les métadonnées structurées</a:t>
            </a:r>
            <a:endParaRPr lang="fr-FR" dirty="0"/>
          </a:p>
        </p:txBody>
      </p:sp>
    </p:spTree>
    <p:extLst>
      <p:ext uri="{BB962C8B-B14F-4D97-AF65-F5344CB8AC3E}">
        <p14:creationId xmlns:p14="http://schemas.microsoft.com/office/powerpoint/2010/main" val="18026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42"/>
                                        </p:tgtEl>
                                        <p:attrNameLst>
                                          <p:attrName>style.visibility</p:attrName>
                                        </p:attrNameLst>
                                      </p:cBhvr>
                                      <p:to>
                                        <p:strVal val="visible"/>
                                      </p:to>
                                    </p:set>
                                    <p:anim calcmode="lin" valueType="num">
                                      <p:cBhvr>
                                        <p:cTn id="24" dur="500" fill="hold"/>
                                        <p:tgtEl>
                                          <p:spTgt spid="2142"/>
                                        </p:tgtEl>
                                        <p:attrNameLst>
                                          <p:attrName>ppt_w</p:attrName>
                                        </p:attrNameLst>
                                      </p:cBhvr>
                                      <p:tavLst>
                                        <p:tav tm="0">
                                          <p:val>
                                            <p:fltVal val="0"/>
                                          </p:val>
                                        </p:tav>
                                        <p:tav tm="100000">
                                          <p:val>
                                            <p:strVal val="#ppt_w"/>
                                          </p:val>
                                        </p:tav>
                                      </p:tavLst>
                                    </p:anim>
                                    <p:anim calcmode="lin" valueType="num">
                                      <p:cBhvr>
                                        <p:cTn id="25" dur="500" fill="hold"/>
                                        <p:tgtEl>
                                          <p:spTgt spid="2142"/>
                                        </p:tgtEl>
                                        <p:attrNameLst>
                                          <p:attrName>ppt_h</p:attrName>
                                        </p:attrNameLst>
                                      </p:cBhvr>
                                      <p:tavLst>
                                        <p:tav tm="0">
                                          <p:val>
                                            <p:fltVal val="0"/>
                                          </p:val>
                                        </p:tav>
                                        <p:tav tm="100000">
                                          <p:val>
                                            <p:strVal val="#ppt_h"/>
                                          </p:val>
                                        </p:tav>
                                      </p:tavLst>
                                    </p:anim>
                                    <p:animEffect transition="in" filter="fade">
                                      <p:cBhvr>
                                        <p:cTn id="26" dur="500"/>
                                        <p:tgtEl>
                                          <p:spTgt spid="214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animBg="1"/>
      <p:bldP spid="7"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339874" y="826980"/>
            <a:ext cx="6813674" cy="553968"/>
          </a:xfrm>
          <a:prstGeom prst="rect">
            <a:avLst/>
          </a:prstGeom>
          <a:noFill/>
          <a:ln>
            <a:noFill/>
          </a:ln>
        </p:spPr>
        <p:txBody>
          <a:bodyPr spcFirstLastPara="1" wrap="square" lIns="91425" tIns="91425" rIns="91425" bIns="91425" anchor="t" anchorCtr="0">
            <a:spAutoFit/>
          </a:bodyPr>
          <a:lstStyle/>
          <a:p>
            <a:pPr lvl="0">
              <a:buSzPts val="2300"/>
            </a:pPr>
            <a:r>
              <a:rPr lang="fr-FR" sz="2400" dirty="0"/>
              <a:t>Analyse des données (Base des produits CSV)</a:t>
            </a:r>
            <a:endParaRPr sz="24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sp>
        <p:nvSpPr>
          <p:cNvPr id="3" name="Rectangle 2"/>
          <p:cNvSpPr/>
          <p:nvPr/>
        </p:nvSpPr>
        <p:spPr>
          <a:xfrm>
            <a:off x="206188" y="1604682"/>
            <a:ext cx="4061012" cy="327211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4770122" y="1604682"/>
            <a:ext cx="4061012" cy="32721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4836908" y="1820891"/>
            <a:ext cx="3927440" cy="2031325"/>
          </a:xfrm>
          <a:prstGeom prst="rect">
            <a:avLst/>
          </a:prstGeom>
          <a:noFill/>
        </p:spPr>
        <p:txBody>
          <a:bodyPr wrap="square" rtlCol="0">
            <a:spAutoFit/>
          </a:bodyPr>
          <a:lstStyle/>
          <a:p>
            <a:pPr marL="285750" indent="-285750">
              <a:buFontTx/>
              <a:buChar char="-"/>
            </a:pPr>
            <a:r>
              <a:rPr lang="fr-FR" dirty="0"/>
              <a:t>Certains produits de test</a:t>
            </a:r>
          </a:p>
          <a:p>
            <a:pPr marL="285750" indent="-285750">
              <a:buFontTx/>
              <a:buChar char="-"/>
            </a:pPr>
            <a:r>
              <a:rPr lang="fr-FR" dirty="0"/>
              <a:t>Multiple lignes pour le même produits (Variantes)</a:t>
            </a:r>
          </a:p>
          <a:p>
            <a:pPr marL="285750" indent="-285750">
              <a:buFontTx/>
              <a:buChar char="-"/>
            </a:pPr>
            <a:r>
              <a:rPr lang="fr-FR" dirty="0"/>
              <a:t>Descriptions de produits écrit en HTML</a:t>
            </a:r>
          </a:p>
          <a:p>
            <a:pPr marL="285750" indent="-285750">
              <a:buFontTx/>
              <a:buChar char="-"/>
            </a:pPr>
            <a:r>
              <a:rPr lang="fr-FR" dirty="0"/>
              <a:t>Multiple images pour chaque produit</a:t>
            </a:r>
          </a:p>
          <a:p>
            <a:pPr marL="285750" indent="-285750">
              <a:buFontTx/>
              <a:buChar char="-"/>
            </a:pPr>
            <a:r>
              <a:rPr lang="fr-FR" dirty="0"/>
              <a:t>Quelques descriptions longues ou ne décrit bien le thème du produit</a:t>
            </a:r>
          </a:p>
          <a:p>
            <a:pPr marL="285750" indent="-285750">
              <a:buFontTx/>
              <a:buChar char="-"/>
            </a:pPr>
            <a:r>
              <a:rPr lang="fr-FR" dirty="0"/>
              <a:t>Catégorie de produit non inclus</a:t>
            </a:r>
          </a:p>
          <a:p>
            <a:pPr marL="285750" indent="-285750">
              <a:buFontTx/>
              <a:buChar char="-"/>
            </a:pPr>
            <a:endParaRPr lang="fr-FR" dirty="0"/>
          </a:p>
        </p:txBody>
      </p:sp>
      <p:sp>
        <p:nvSpPr>
          <p:cNvPr id="10" name="Flèche droite 9"/>
          <p:cNvSpPr/>
          <p:nvPr/>
        </p:nvSpPr>
        <p:spPr>
          <a:xfrm>
            <a:off x="4836908" y="3964977"/>
            <a:ext cx="506057" cy="185543"/>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p:cNvSpPr txBox="1"/>
          <p:nvPr/>
        </p:nvSpPr>
        <p:spPr>
          <a:xfrm>
            <a:off x="5409751" y="3898947"/>
            <a:ext cx="2390398" cy="307777"/>
          </a:xfrm>
          <a:prstGeom prst="rect">
            <a:avLst/>
          </a:prstGeom>
          <a:noFill/>
        </p:spPr>
        <p:txBody>
          <a:bodyPr wrap="none" rtlCol="0">
            <a:spAutoFit/>
          </a:bodyPr>
          <a:lstStyle/>
          <a:p>
            <a:r>
              <a:rPr lang="fr-FR" b="1" dirty="0"/>
              <a:t>Fonction de prétraitement</a:t>
            </a:r>
          </a:p>
        </p:txBody>
      </p:sp>
      <p:sp>
        <p:nvSpPr>
          <p:cNvPr id="25" name="ZoneTexte 24"/>
          <p:cNvSpPr txBox="1"/>
          <p:nvPr/>
        </p:nvSpPr>
        <p:spPr>
          <a:xfrm>
            <a:off x="5342965" y="4324399"/>
            <a:ext cx="3583032" cy="307777"/>
          </a:xfrm>
          <a:prstGeom prst="rect">
            <a:avLst/>
          </a:prstGeom>
          <a:noFill/>
        </p:spPr>
        <p:txBody>
          <a:bodyPr wrap="none" rtlCol="0">
            <a:spAutoFit/>
          </a:bodyPr>
          <a:lstStyle/>
          <a:p>
            <a:r>
              <a:rPr lang="fr-FR" b="1" dirty="0"/>
              <a:t>Génération des descriptions par outil AI</a:t>
            </a:r>
          </a:p>
        </p:txBody>
      </p:sp>
      <p:sp>
        <p:nvSpPr>
          <p:cNvPr id="26" name="ZoneTexte 25"/>
          <p:cNvSpPr txBox="1"/>
          <p:nvPr/>
        </p:nvSpPr>
        <p:spPr>
          <a:xfrm>
            <a:off x="272974" y="1820891"/>
            <a:ext cx="3927440" cy="2246769"/>
          </a:xfrm>
          <a:prstGeom prst="rect">
            <a:avLst/>
          </a:prstGeom>
          <a:noFill/>
        </p:spPr>
        <p:txBody>
          <a:bodyPr wrap="square" rtlCol="0">
            <a:spAutoFit/>
          </a:bodyPr>
          <a:lstStyle/>
          <a:p>
            <a:pPr marL="285750" indent="-285750">
              <a:buFontTx/>
              <a:buChar char="-"/>
            </a:pPr>
            <a:r>
              <a:rPr lang="fr-FR" dirty="0"/>
              <a:t>Faible taux de données manquantes </a:t>
            </a:r>
          </a:p>
          <a:p>
            <a:endParaRPr lang="fr-FR" dirty="0"/>
          </a:p>
          <a:p>
            <a:pPr marL="285750" indent="-285750">
              <a:buFontTx/>
              <a:buChar char="-"/>
            </a:pPr>
            <a:r>
              <a:rPr lang="fr-FR" dirty="0"/>
              <a:t>Cohérence entre les attributs : Le texte mentionne la nécessité d'une cohérence entre le nombre d'images et de liens</a:t>
            </a:r>
          </a:p>
          <a:p>
            <a:r>
              <a:rPr lang="fr-FR" dirty="0"/>
              <a:t> </a:t>
            </a:r>
          </a:p>
          <a:p>
            <a:pPr marL="285750" indent="-285750">
              <a:buFontTx/>
              <a:buChar char="-"/>
            </a:pPr>
            <a:r>
              <a:rPr lang="fr-FR" dirty="0"/>
              <a:t>Adéquation des tags avec la description : Chaque produit a au moins une tag unique (nom de l’objet , tag de catégorie)</a:t>
            </a:r>
          </a:p>
          <a:p>
            <a:pPr marL="285750" indent="-285750">
              <a:buFontTx/>
              <a:buChar char="-"/>
            </a:pPr>
            <a:endParaRPr lang="fr-FR" dirty="0"/>
          </a:p>
        </p:txBody>
      </p:sp>
      <p:sp>
        <p:nvSpPr>
          <p:cNvPr id="27" name="Flèche droite 26"/>
          <p:cNvSpPr/>
          <p:nvPr/>
        </p:nvSpPr>
        <p:spPr>
          <a:xfrm>
            <a:off x="4836908" y="4385517"/>
            <a:ext cx="506057" cy="185543"/>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8855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5"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cxnSp>
        <p:nvCxnSpPr>
          <p:cNvPr id="2143" name="Google Shape;2143;p2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44" name="Google Shape;2144;p29"/>
          <p:cNvCxnSpPr/>
          <p:nvPr/>
        </p:nvCxnSpPr>
        <p:spPr>
          <a:xfrm>
            <a:off x="7144871" y="548050"/>
            <a:ext cx="2017354" cy="25"/>
          </a:xfrm>
          <a:prstGeom prst="straightConnector1">
            <a:avLst/>
          </a:prstGeom>
          <a:noFill/>
          <a:ln w="9525" cap="flat" cmpd="sng">
            <a:solidFill>
              <a:srgbClr val="B1B4C4"/>
            </a:solidFill>
            <a:prstDash val="solid"/>
            <a:round/>
            <a:headEnd type="none" w="sm" len="sm"/>
            <a:tailEnd type="none" w="sm" len="sm"/>
          </a:ln>
        </p:spPr>
      </p:cxnSp>
      <p:sp>
        <p:nvSpPr>
          <p:cNvPr id="2145" name="Google Shape;2145;p2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9"/>
          <p:cNvSpPr txBox="1"/>
          <p:nvPr/>
        </p:nvSpPr>
        <p:spPr>
          <a:xfrm>
            <a:off x="1533775" y="330262"/>
            <a:ext cx="5745566"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91EA"/>
                </a:solidFill>
                <a:latin typeface="Lora"/>
                <a:ea typeface="Lora"/>
                <a:cs typeface="Lora"/>
                <a:sym typeface="Lora"/>
              </a:rPr>
              <a:t>Exploration des données </a:t>
            </a:r>
            <a:endParaRPr sz="3000" b="1" i="0" u="none" strike="noStrike" cap="none" dirty="0">
              <a:solidFill>
                <a:srgbClr val="0091EA"/>
              </a:solidFill>
              <a:latin typeface="Lora"/>
              <a:ea typeface="Lora"/>
              <a:cs typeface="Lora"/>
              <a:sym typeface="Lora"/>
            </a:endParaRPr>
          </a:p>
        </p:txBody>
      </p:sp>
      <p:sp>
        <p:nvSpPr>
          <p:cNvPr id="2148" name="Google Shape;2148;p29"/>
          <p:cNvSpPr txBox="1"/>
          <p:nvPr/>
        </p:nvSpPr>
        <p:spPr>
          <a:xfrm>
            <a:off x="1769524" y="857425"/>
            <a:ext cx="5509817" cy="461635"/>
          </a:xfrm>
          <a:prstGeom prst="rect">
            <a:avLst/>
          </a:prstGeom>
          <a:noFill/>
          <a:ln>
            <a:noFill/>
          </a:ln>
        </p:spPr>
        <p:txBody>
          <a:bodyPr spcFirstLastPara="1" wrap="square" lIns="91425" tIns="91425" rIns="91425" bIns="91425" anchor="t" anchorCtr="0">
            <a:spAutoFit/>
          </a:bodyPr>
          <a:lstStyle/>
          <a:p>
            <a:pPr lvl="0" algn="ctr">
              <a:buSzPts val="2300"/>
            </a:pPr>
            <a:r>
              <a:rPr lang="fr-FR" sz="1800" dirty="0">
                <a:ea typeface="Source Sans Pro"/>
              </a:rPr>
              <a:t>Analyse des données</a:t>
            </a:r>
            <a:endParaRPr sz="1800" b="1" i="1" u="none" strike="noStrike" cap="none" dirty="0">
              <a:solidFill>
                <a:schemeClr val="dk2"/>
              </a:solidFill>
              <a:latin typeface="Source Sans Pro"/>
              <a:ea typeface="Source Sans Pro"/>
              <a:cs typeface="Source Sans Pro"/>
              <a:sym typeface="Source Sans Pro"/>
            </a:endParaRPr>
          </a:p>
        </p:txBody>
      </p:sp>
      <p:sp>
        <p:nvSpPr>
          <p:cNvPr id="2149" name="Google Shape;214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sp>
        <p:nvSpPr>
          <p:cNvPr id="6" name="ZoneTexte 5"/>
          <p:cNvSpPr txBox="1"/>
          <p:nvPr/>
        </p:nvSpPr>
        <p:spPr>
          <a:xfrm>
            <a:off x="4988578" y="1656742"/>
            <a:ext cx="1352269" cy="307777"/>
          </a:xfrm>
          <a:prstGeom prst="rect">
            <a:avLst/>
          </a:prstGeom>
          <a:solidFill>
            <a:srgbClr val="FFFF00"/>
          </a:solidFill>
          <a:ln>
            <a:solidFill>
              <a:schemeClr val="tx1"/>
            </a:solidFill>
          </a:ln>
        </p:spPr>
        <p:txBody>
          <a:bodyPr wrap="square" rtlCol="0">
            <a:spAutoFit/>
          </a:bodyPr>
          <a:lstStyle/>
          <a:p>
            <a:r>
              <a:rPr lang="fr-FR" dirty="0"/>
              <a:t>Emotions</a:t>
            </a:r>
          </a:p>
        </p:txBody>
      </p:sp>
      <p:sp>
        <p:nvSpPr>
          <p:cNvPr id="16" name="ZoneTexte 15"/>
          <p:cNvSpPr txBox="1"/>
          <p:nvPr/>
        </p:nvSpPr>
        <p:spPr>
          <a:xfrm>
            <a:off x="4988578" y="2240050"/>
            <a:ext cx="1385328" cy="307777"/>
          </a:xfrm>
          <a:prstGeom prst="rect">
            <a:avLst/>
          </a:prstGeom>
          <a:solidFill>
            <a:srgbClr val="FFC000"/>
          </a:solidFill>
          <a:ln>
            <a:solidFill>
              <a:schemeClr val="tx1"/>
            </a:solidFill>
          </a:ln>
        </p:spPr>
        <p:txBody>
          <a:bodyPr wrap="square" rtlCol="0">
            <a:spAutoFit/>
          </a:bodyPr>
          <a:lstStyle/>
          <a:p>
            <a:r>
              <a:rPr lang="fr-FR" dirty="0"/>
              <a:t>Occasions</a:t>
            </a:r>
          </a:p>
        </p:txBody>
      </p:sp>
      <p:sp>
        <p:nvSpPr>
          <p:cNvPr id="17" name="ZoneTexte 16"/>
          <p:cNvSpPr txBox="1"/>
          <p:nvPr/>
        </p:nvSpPr>
        <p:spPr>
          <a:xfrm>
            <a:off x="4988579" y="2823358"/>
            <a:ext cx="1385327" cy="523220"/>
          </a:xfrm>
          <a:prstGeom prst="rect">
            <a:avLst/>
          </a:prstGeom>
          <a:solidFill>
            <a:srgbClr val="D2848F"/>
          </a:solidFill>
          <a:ln>
            <a:solidFill>
              <a:schemeClr val="tx1"/>
            </a:solidFill>
          </a:ln>
        </p:spPr>
        <p:txBody>
          <a:bodyPr wrap="square" rtlCol="0">
            <a:spAutoFit/>
          </a:bodyPr>
          <a:lstStyle/>
          <a:p>
            <a:r>
              <a:rPr lang="fr-FR" dirty="0"/>
              <a:t>Centre d'intérêt</a:t>
            </a:r>
          </a:p>
        </p:txBody>
      </p:sp>
      <p:sp>
        <p:nvSpPr>
          <p:cNvPr id="18" name="ZoneTexte 17"/>
          <p:cNvSpPr txBox="1"/>
          <p:nvPr/>
        </p:nvSpPr>
        <p:spPr>
          <a:xfrm>
            <a:off x="4988579" y="3622109"/>
            <a:ext cx="1385327" cy="307777"/>
          </a:xfrm>
          <a:prstGeom prst="rect">
            <a:avLst/>
          </a:prstGeom>
          <a:solidFill>
            <a:schemeClr val="accent1">
              <a:lumMod val="60000"/>
              <a:lumOff val="40000"/>
            </a:schemeClr>
          </a:solidFill>
          <a:ln>
            <a:solidFill>
              <a:schemeClr val="tx1"/>
            </a:solidFill>
          </a:ln>
        </p:spPr>
        <p:txBody>
          <a:bodyPr wrap="square" rtlCol="0">
            <a:spAutoFit/>
          </a:bodyPr>
          <a:lstStyle/>
          <a:p>
            <a:r>
              <a:rPr lang="fr-FR" dirty="0"/>
              <a:t>Cible public</a:t>
            </a:r>
          </a:p>
        </p:txBody>
      </p:sp>
      <p:sp>
        <p:nvSpPr>
          <p:cNvPr id="20" name="ZoneTexte 19"/>
          <p:cNvSpPr txBox="1"/>
          <p:nvPr/>
        </p:nvSpPr>
        <p:spPr>
          <a:xfrm>
            <a:off x="4988578" y="4205417"/>
            <a:ext cx="1385328" cy="523220"/>
          </a:xfrm>
          <a:prstGeom prst="rect">
            <a:avLst/>
          </a:prstGeom>
          <a:solidFill>
            <a:schemeClr val="accent1">
              <a:lumMod val="20000"/>
              <a:lumOff val="80000"/>
            </a:schemeClr>
          </a:solidFill>
          <a:ln>
            <a:solidFill>
              <a:schemeClr val="tx1"/>
            </a:solidFill>
          </a:ln>
        </p:spPr>
        <p:txBody>
          <a:bodyPr wrap="square" rtlCol="0">
            <a:spAutoFit/>
          </a:bodyPr>
          <a:lstStyle/>
          <a:p>
            <a:r>
              <a:rPr lang="fr-FR" dirty="0"/>
              <a:t>Style Personnel</a:t>
            </a:r>
          </a:p>
        </p:txBody>
      </p:sp>
      <p:sp>
        <p:nvSpPr>
          <p:cNvPr id="21" name="ZoneTexte 20"/>
          <p:cNvSpPr txBox="1"/>
          <p:nvPr/>
        </p:nvSpPr>
        <p:spPr>
          <a:xfrm>
            <a:off x="1769523" y="2547827"/>
            <a:ext cx="1368123" cy="400110"/>
          </a:xfrm>
          <a:prstGeom prst="rect">
            <a:avLst/>
          </a:prstGeom>
          <a:solidFill>
            <a:srgbClr val="0091EA"/>
          </a:solidFill>
          <a:ln>
            <a:solidFill>
              <a:schemeClr val="tx1"/>
            </a:solidFill>
          </a:ln>
        </p:spPr>
        <p:txBody>
          <a:bodyPr wrap="square" rtlCol="0">
            <a:spAutoFit/>
          </a:bodyPr>
          <a:lstStyle/>
          <a:p>
            <a:r>
              <a:rPr lang="fr-FR" sz="2000" dirty="0">
                <a:solidFill>
                  <a:schemeClr val="bg1"/>
                </a:solidFill>
              </a:rPr>
              <a:t>Cadeaux</a:t>
            </a:r>
          </a:p>
        </p:txBody>
      </p:sp>
      <p:cxnSp>
        <p:nvCxnSpPr>
          <p:cNvPr id="4" name="Connecteur droit avec flèche 3"/>
          <p:cNvCxnSpPr>
            <a:stCxn id="21" idx="3"/>
            <a:endCxn id="6" idx="1"/>
          </p:cNvCxnSpPr>
          <p:nvPr/>
        </p:nvCxnSpPr>
        <p:spPr>
          <a:xfrm flipV="1">
            <a:off x="3137646" y="1810631"/>
            <a:ext cx="1850932" cy="937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21" idx="3"/>
            <a:endCxn id="16" idx="1"/>
          </p:cNvCxnSpPr>
          <p:nvPr/>
        </p:nvCxnSpPr>
        <p:spPr>
          <a:xfrm flipV="1">
            <a:off x="3137646" y="2393939"/>
            <a:ext cx="1850932" cy="353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a:stCxn id="21" idx="3"/>
            <a:endCxn id="17" idx="1"/>
          </p:cNvCxnSpPr>
          <p:nvPr/>
        </p:nvCxnSpPr>
        <p:spPr>
          <a:xfrm>
            <a:off x="3137646" y="2747882"/>
            <a:ext cx="1850933" cy="337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21" idx="3"/>
            <a:endCxn id="18" idx="1"/>
          </p:cNvCxnSpPr>
          <p:nvPr/>
        </p:nvCxnSpPr>
        <p:spPr>
          <a:xfrm>
            <a:off x="3137646" y="2747882"/>
            <a:ext cx="1850933" cy="1028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1" idx="3"/>
            <a:endCxn id="20" idx="1"/>
          </p:cNvCxnSpPr>
          <p:nvPr/>
        </p:nvCxnSpPr>
        <p:spPr>
          <a:xfrm>
            <a:off x="3137646" y="2747882"/>
            <a:ext cx="1850932" cy="171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710652" y="3085564"/>
            <a:ext cx="1478290" cy="307777"/>
          </a:xfrm>
          <a:prstGeom prst="rect">
            <a:avLst/>
          </a:prstGeom>
          <a:noFill/>
        </p:spPr>
        <p:txBody>
          <a:bodyPr wrap="none" rtlCol="0">
            <a:spAutoFit/>
          </a:bodyPr>
          <a:lstStyle/>
          <a:p>
            <a:r>
              <a:rPr lang="fr-FR" b="1" dirty="0"/>
              <a:t>Thème Général</a:t>
            </a:r>
          </a:p>
        </p:txBody>
      </p:sp>
      <p:sp>
        <p:nvSpPr>
          <p:cNvPr id="37" name="ZoneTexte 36"/>
          <p:cNvSpPr txBox="1"/>
          <p:nvPr/>
        </p:nvSpPr>
        <p:spPr>
          <a:xfrm>
            <a:off x="4942097" y="4850279"/>
            <a:ext cx="2002471" cy="307777"/>
          </a:xfrm>
          <a:prstGeom prst="rect">
            <a:avLst/>
          </a:prstGeom>
          <a:noFill/>
        </p:spPr>
        <p:txBody>
          <a:bodyPr wrap="none" rtlCol="0">
            <a:spAutoFit/>
          </a:bodyPr>
          <a:lstStyle/>
          <a:p>
            <a:r>
              <a:rPr lang="fr-FR" b="1" dirty="0"/>
              <a:t>Classes des données</a:t>
            </a:r>
          </a:p>
        </p:txBody>
      </p:sp>
    </p:spTree>
    <p:extLst>
      <p:ext uri="{BB962C8B-B14F-4D97-AF65-F5344CB8AC3E}">
        <p14:creationId xmlns:p14="http://schemas.microsoft.com/office/powerpoint/2010/main" val="332901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05963" y="2034129"/>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Modélisation et Développement </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grpSp>
        <p:nvGrpSpPr>
          <p:cNvPr id="137" name="Google Shape;1790;p24"/>
          <p:cNvGrpSpPr/>
          <p:nvPr/>
        </p:nvGrpSpPr>
        <p:grpSpPr>
          <a:xfrm>
            <a:off x="5435017" y="912412"/>
            <a:ext cx="3239599" cy="3362818"/>
            <a:chOff x="2012475" y="393272"/>
            <a:chExt cx="4440240" cy="4609126"/>
          </a:xfrm>
        </p:grpSpPr>
        <p:sp>
          <p:nvSpPr>
            <p:cNvPr id="138" name="Google Shape;1791;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792;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793;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794;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795;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796;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797;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798;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799;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800;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801;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802;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803;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804;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805;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806;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807;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808;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809;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810;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811;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812;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813;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814;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815;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816;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817;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818;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819;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820;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821;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822;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823;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824;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825;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826;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827;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828;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829;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830;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831;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832;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33;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34;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35;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6;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37;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38;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39;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40;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41;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42;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843;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844;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845;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846;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847;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848;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849;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850;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851;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852;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1853;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1854;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1855;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1856;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1857;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1858;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1859;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1860;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1861;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1862;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1863;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1864;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1865;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1866;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1867;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1868;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1869;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1870;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1871;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1872;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1873;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1874;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1875;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1876;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1877;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1878;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1879;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1880;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1881;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1882;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1883;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703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p:tgtEl>
                                          <p:spTgt spid="137"/>
                                        </p:tgtEl>
                                        <p:attrNameLst>
                                          <p:attrName>ppt_w</p:attrName>
                                        </p:attrNameLst>
                                      </p:cBhvr>
                                      <p:tavLst>
                                        <p:tav tm="0">
                                          <p:val>
                                            <p:strVal val="0"/>
                                          </p:val>
                                        </p:tav>
                                        <p:tav tm="100000">
                                          <p:val>
                                            <p:strVal val="#ppt_w"/>
                                          </p:val>
                                        </p:tav>
                                      </p:tavLst>
                                    </p:anim>
                                    <p:anim calcmode="lin" valueType="num">
                                      <p:cBhvr additive="base">
                                        <p:cTn id="12" dur="500"/>
                                        <p:tgtEl>
                                          <p:spTgt spid="1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33733" y="548048"/>
            <a:ext cx="1731019"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4" y="330248"/>
            <a:ext cx="7117251"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dirty="0">
                <a:solidFill>
                  <a:srgbClr val="0091EA"/>
                </a:solidFill>
                <a:latin typeface="Lora"/>
                <a:ea typeface="Lora"/>
                <a:cs typeface="Lora"/>
                <a:sym typeface="Lora"/>
              </a:rPr>
              <a:t>Modélisation</a:t>
            </a:r>
            <a:r>
              <a:rPr lang="en" sz="3000" b="1" i="0" u="none" strike="noStrike" cap="none" dirty="0">
                <a:solidFill>
                  <a:srgbClr val="0091EA"/>
                </a:solidFill>
                <a:latin typeface="Lora"/>
                <a:ea typeface="Lora"/>
                <a:cs typeface="Lora"/>
                <a:sym typeface="Lora"/>
              </a:rPr>
              <a:t> et Développement</a:t>
            </a:r>
            <a:endParaRPr sz="3000" b="1" i="0" u="none" strike="noStrike" cap="none" dirty="0">
              <a:solidFill>
                <a:srgbClr val="0091EA"/>
              </a:solidFill>
              <a:latin typeface="Lora"/>
              <a:ea typeface="Lora"/>
              <a:cs typeface="Lora"/>
              <a:sym typeface="Lora"/>
            </a:endParaRP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Pipeline</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385997" y="2330823"/>
            <a:ext cx="1541930" cy="523220"/>
          </a:xfrm>
          <a:prstGeom prst="rect">
            <a:avLst/>
          </a:prstGeom>
          <a:solidFill>
            <a:schemeClr val="bg1">
              <a:lumMod val="85000"/>
            </a:schemeClr>
          </a:solidFill>
          <a:ln>
            <a:solidFill>
              <a:schemeClr val="tx1"/>
            </a:solidFill>
          </a:ln>
        </p:spPr>
        <p:txBody>
          <a:bodyPr wrap="square" rtlCol="0">
            <a:spAutoFit/>
          </a:bodyPr>
          <a:lstStyle/>
          <a:p>
            <a:r>
              <a:rPr lang="fr-FR" dirty="0"/>
              <a:t>Chargement des données</a:t>
            </a:r>
          </a:p>
        </p:txBody>
      </p:sp>
      <p:sp>
        <p:nvSpPr>
          <p:cNvPr id="24" name="ZoneTexte 23"/>
          <p:cNvSpPr txBox="1"/>
          <p:nvPr/>
        </p:nvSpPr>
        <p:spPr>
          <a:xfrm>
            <a:off x="2313256" y="2330823"/>
            <a:ext cx="1541930" cy="523220"/>
          </a:xfrm>
          <a:prstGeom prst="rect">
            <a:avLst/>
          </a:prstGeom>
          <a:noFill/>
          <a:ln>
            <a:solidFill>
              <a:schemeClr val="tx1"/>
            </a:solidFill>
          </a:ln>
        </p:spPr>
        <p:txBody>
          <a:bodyPr wrap="square" rtlCol="0">
            <a:spAutoFit/>
          </a:bodyPr>
          <a:lstStyle/>
          <a:p>
            <a:r>
              <a:rPr lang="fr-FR" dirty="0"/>
              <a:t>Prétraitement des données</a:t>
            </a:r>
          </a:p>
        </p:txBody>
      </p:sp>
      <p:sp>
        <p:nvSpPr>
          <p:cNvPr id="25" name="ZoneTexte 24"/>
          <p:cNvSpPr txBox="1"/>
          <p:nvPr/>
        </p:nvSpPr>
        <p:spPr>
          <a:xfrm>
            <a:off x="4240515" y="2330823"/>
            <a:ext cx="1541930" cy="523220"/>
          </a:xfrm>
          <a:prstGeom prst="rect">
            <a:avLst/>
          </a:prstGeom>
          <a:noFill/>
          <a:ln>
            <a:solidFill>
              <a:schemeClr val="tx1"/>
            </a:solidFill>
          </a:ln>
        </p:spPr>
        <p:txBody>
          <a:bodyPr wrap="square" rtlCol="0">
            <a:spAutoFit/>
          </a:bodyPr>
          <a:lstStyle/>
          <a:p>
            <a:r>
              <a:rPr lang="fr-FR" dirty="0"/>
              <a:t>Construction du modèle</a:t>
            </a:r>
          </a:p>
        </p:txBody>
      </p:sp>
      <p:sp>
        <p:nvSpPr>
          <p:cNvPr id="26" name="ZoneTexte 25"/>
          <p:cNvSpPr txBox="1"/>
          <p:nvPr/>
        </p:nvSpPr>
        <p:spPr>
          <a:xfrm>
            <a:off x="5970703" y="2023046"/>
            <a:ext cx="1918237" cy="307777"/>
          </a:xfrm>
          <a:prstGeom prst="rect">
            <a:avLst/>
          </a:prstGeom>
          <a:solidFill>
            <a:srgbClr val="00B050"/>
          </a:solidFill>
          <a:ln>
            <a:solidFill>
              <a:schemeClr val="tx1"/>
            </a:solidFill>
          </a:ln>
        </p:spPr>
        <p:txBody>
          <a:bodyPr wrap="square" rtlCol="0">
            <a:spAutoFit/>
          </a:bodyPr>
          <a:lstStyle>
            <a:defPPr marR="0" lvl="0" algn="l" rtl="0">
              <a:lnSpc>
                <a:spcPct val="100000"/>
              </a:lnSpc>
              <a:spcBef>
                <a:spcPts val="0"/>
              </a:spcBef>
              <a:spcAft>
                <a:spcPts val="0"/>
              </a:spcAft>
            </a:defPPr>
            <a:lvl1pPr>
              <a:defRPr>
                <a:solidFill>
                  <a:schemeClr val="bg1"/>
                </a:solidFill>
              </a:defRPr>
            </a:lvl1pPr>
          </a:lstStyle>
          <a:p>
            <a:r>
              <a:rPr lang="fr-FR"/>
              <a:t>Modèle non entraîné</a:t>
            </a:r>
            <a:endParaRPr lang="fr-FR" dirty="0"/>
          </a:p>
        </p:txBody>
      </p:sp>
      <p:sp>
        <p:nvSpPr>
          <p:cNvPr id="27" name="ZoneTexte 26"/>
          <p:cNvSpPr txBox="1"/>
          <p:nvPr/>
        </p:nvSpPr>
        <p:spPr>
          <a:xfrm>
            <a:off x="5970702" y="2803755"/>
            <a:ext cx="1918237" cy="307777"/>
          </a:xfrm>
          <a:prstGeom prst="rect">
            <a:avLst/>
          </a:prstGeom>
          <a:solidFill>
            <a:srgbClr val="0070C0"/>
          </a:solidFill>
          <a:ln>
            <a:solidFill>
              <a:schemeClr val="tx1"/>
            </a:solidFill>
          </a:ln>
        </p:spPr>
        <p:txBody>
          <a:bodyPr wrap="square" rtlCol="0">
            <a:spAutoFit/>
          </a:bodyPr>
          <a:lstStyle/>
          <a:p>
            <a:r>
              <a:rPr lang="fr-FR" dirty="0">
                <a:solidFill>
                  <a:schemeClr val="bg1"/>
                </a:solidFill>
              </a:rPr>
              <a:t>Modèle  Pré-entrainé</a:t>
            </a:r>
          </a:p>
        </p:txBody>
      </p:sp>
      <p:sp>
        <p:nvSpPr>
          <p:cNvPr id="28" name="ZoneTexte 27"/>
          <p:cNvSpPr txBox="1"/>
          <p:nvPr/>
        </p:nvSpPr>
        <p:spPr>
          <a:xfrm>
            <a:off x="1222000" y="3895798"/>
            <a:ext cx="1541930" cy="523220"/>
          </a:xfrm>
          <a:prstGeom prst="rect">
            <a:avLst/>
          </a:prstGeom>
          <a:noFill/>
          <a:ln>
            <a:solidFill>
              <a:schemeClr val="tx1"/>
            </a:solidFill>
          </a:ln>
        </p:spPr>
        <p:txBody>
          <a:bodyPr wrap="square" rtlCol="0">
            <a:spAutoFit/>
          </a:bodyPr>
          <a:lstStyle/>
          <a:p>
            <a:r>
              <a:rPr lang="fr-FR" dirty="0"/>
              <a:t>Entrainer le modèle</a:t>
            </a:r>
          </a:p>
        </p:txBody>
      </p:sp>
      <p:sp>
        <p:nvSpPr>
          <p:cNvPr id="29" name="ZoneTexte 28"/>
          <p:cNvSpPr txBox="1"/>
          <p:nvPr/>
        </p:nvSpPr>
        <p:spPr>
          <a:xfrm>
            <a:off x="3113553" y="3895798"/>
            <a:ext cx="1541930" cy="523220"/>
          </a:xfrm>
          <a:prstGeom prst="rect">
            <a:avLst/>
          </a:prstGeom>
          <a:noFill/>
          <a:ln>
            <a:solidFill>
              <a:schemeClr val="tx1"/>
            </a:solidFill>
          </a:ln>
        </p:spPr>
        <p:txBody>
          <a:bodyPr wrap="square" rtlCol="0">
            <a:spAutoFit/>
          </a:bodyPr>
          <a:lstStyle/>
          <a:p>
            <a:r>
              <a:rPr lang="fr-FR" dirty="0"/>
              <a:t>Optimiser le modèle</a:t>
            </a:r>
          </a:p>
        </p:txBody>
      </p:sp>
      <p:sp>
        <p:nvSpPr>
          <p:cNvPr id="30" name="ZoneTexte 29"/>
          <p:cNvSpPr txBox="1"/>
          <p:nvPr/>
        </p:nvSpPr>
        <p:spPr>
          <a:xfrm>
            <a:off x="5121647" y="3895798"/>
            <a:ext cx="1541930" cy="523220"/>
          </a:xfrm>
          <a:prstGeom prst="rect">
            <a:avLst/>
          </a:prstGeom>
          <a:noFill/>
          <a:ln>
            <a:solidFill>
              <a:schemeClr val="tx1"/>
            </a:solidFill>
          </a:ln>
        </p:spPr>
        <p:txBody>
          <a:bodyPr wrap="square" rtlCol="0">
            <a:spAutoFit/>
          </a:bodyPr>
          <a:lstStyle/>
          <a:p>
            <a:r>
              <a:rPr lang="fr-FR" dirty="0"/>
              <a:t>Evaluer le modèle</a:t>
            </a:r>
          </a:p>
        </p:txBody>
      </p:sp>
      <p:sp>
        <p:nvSpPr>
          <p:cNvPr id="31" name="ZoneTexte 30"/>
          <p:cNvSpPr txBox="1"/>
          <p:nvPr/>
        </p:nvSpPr>
        <p:spPr>
          <a:xfrm>
            <a:off x="7129741" y="3895798"/>
            <a:ext cx="1541930" cy="523220"/>
          </a:xfrm>
          <a:prstGeom prst="rect">
            <a:avLst/>
          </a:prstGeom>
          <a:solidFill>
            <a:schemeClr val="bg1">
              <a:lumMod val="85000"/>
            </a:schemeClr>
          </a:solidFill>
          <a:ln>
            <a:solidFill>
              <a:schemeClr val="tx1"/>
            </a:solidFill>
          </a:ln>
        </p:spPr>
        <p:txBody>
          <a:bodyPr wrap="square" rtlCol="0">
            <a:spAutoFit/>
          </a:bodyPr>
          <a:lstStyle/>
          <a:p>
            <a:r>
              <a:rPr lang="fr-FR" dirty="0"/>
              <a:t>Déploiement du modèle</a:t>
            </a:r>
          </a:p>
        </p:txBody>
      </p:sp>
      <p:cxnSp>
        <p:nvCxnSpPr>
          <p:cNvPr id="12" name="Connecteur droit avec flèche 11"/>
          <p:cNvCxnSpPr>
            <a:stCxn id="10" idx="3"/>
            <a:endCxn id="24" idx="1"/>
          </p:cNvCxnSpPr>
          <p:nvPr/>
        </p:nvCxnSpPr>
        <p:spPr>
          <a:xfrm>
            <a:off x="1927927" y="2592433"/>
            <a:ext cx="38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4" idx="3"/>
            <a:endCxn id="25" idx="1"/>
          </p:cNvCxnSpPr>
          <p:nvPr/>
        </p:nvCxnSpPr>
        <p:spPr>
          <a:xfrm>
            <a:off x="3855186" y="2592433"/>
            <a:ext cx="38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25" idx="3"/>
            <a:endCxn id="26" idx="1"/>
          </p:cNvCxnSpPr>
          <p:nvPr/>
        </p:nvCxnSpPr>
        <p:spPr>
          <a:xfrm flipV="1">
            <a:off x="5782445" y="2176935"/>
            <a:ext cx="188258"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25" idx="3"/>
            <a:endCxn id="27" idx="1"/>
          </p:cNvCxnSpPr>
          <p:nvPr/>
        </p:nvCxnSpPr>
        <p:spPr>
          <a:xfrm>
            <a:off x="5782445" y="2592433"/>
            <a:ext cx="188257" cy="36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26" idx="3"/>
          </p:cNvCxnSpPr>
          <p:nvPr/>
        </p:nvCxnSpPr>
        <p:spPr>
          <a:xfrm>
            <a:off x="7888940" y="2176935"/>
            <a:ext cx="6006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8511960" y="2176934"/>
            <a:ext cx="0" cy="1388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914400" y="3585882"/>
            <a:ext cx="7575176" cy="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914400" y="3585882"/>
            <a:ext cx="0" cy="571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endCxn id="28" idx="1"/>
          </p:cNvCxnSpPr>
          <p:nvPr/>
        </p:nvCxnSpPr>
        <p:spPr>
          <a:xfrm>
            <a:off x="914400" y="4157408"/>
            <a:ext cx="307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8" idx="3"/>
            <a:endCxn id="29" idx="1"/>
          </p:cNvCxnSpPr>
          <p:nvPr/>
        </p:nvCxnSpPr>
        <p:spPr>
          <a:xfrm>
            <a:off x="2763930" y="4157408"/>
            <a:ext cx="349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29" idx="3"/>
            <a:endCxn id="30" idx="1"/>
          </p:cNvCxnSpPr>
          <p:nvPr/>
        </p:nvCxnSpPr>
        <p:spPr>
          <a:xfrm>
            <a:off x="4655483" y="4157408"/>
            <a:ext cx="466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a:stCxn id="30" idx="3"/>
            <a:endCxn id="31" idx="1"/>
          </p:cNvCxnSpPr>
          <p:nvPr/>
        </p:nvCxnSpPr>
        <p:spPr>
          <a:xfrm>
            <a:off x="6663577" y="4157408"/>
            <a:ext cx="466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27" idx="2"/>
          </p:cNvCxnSpPr>
          <p:nvPr/>
        </p:nvCxnSpPr>
        <p:spPr>
          <a:xfrm>
            <a:off x="6929821" y="3111532"/>
            <a:ext cx="0" cy="584210"/>
          </a:xfrm>
          <a:prstGeom prst="line">
            <a:avLst/>
          </a:prstGeom>
        </p:spPr>
        <p:style>
          <a:lnRef idx="1">
            <a:schemeClr val="accent3"/>
          </a:lnRef>
          <a:fillRef idx="0">
            <a:schemeClr val="accent3"/>
          </a:fillRef>
          <a:effectRef idx="0">
            <a:schemeClr val="accent3"/>
          </a:effectRef>
          <a:fontRef idx="minor">
            <a:schemeClr val="tx1"/>
          </a:fontRef>
        </p:style>
      </p:cxnSp>
      <p:cxnSp>
        <p:nvCxnSpPr>
          <p:cNvPr id="48" name="Connecteur droit 47"/>
          <p:cNvCxnSpPr/>
          <p:nvPr/>
        </p:nvCxnSpPr>
        <p:spPr>
          <a:xfrm flipH="1" flipV="1">
            <a:off x="3765176" y="3694728"/>
            <a:ext cx="3164645" cy="338"/>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Connecteur droit avec flèche 58"/>
          <p:cNvCxnSpPr/>
          <p:nvPr/>
        </p:nvCxnSpPr>
        <p:spPr>
          <a:xfrm>
            <a:off x="3765176" y="3694728"/>
            <a:ext cx="0" cy="2010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84533" y="548050"/>
            <a:ext cx="1677442"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Prétraitement</a:t>
            </a:r>
            <a:endParaRPr sz="2300" b="1" i="1" u="none" strike="noStrike" cap="none" dirty="0">
              <a:solidFill>
                <a:schemeClr val="dk2"/>
              </a:solidFill>
              <a:latin typeface="Source Sans Pro"/>
              <a:ea typeface="Source Sans Pro"/>
              <a:cs typeface="Source Sans Pro"/>
              <a:sym typeface="Source Sans Pro"/>
            </a:endParaRPr>
          </a:p>
        </p:txBody>
      </p:sp>
      <p:graphicFrame>
        <p:nvGraphicFramePr>
          <p:cNvPr id="2" name="Diagramme 1"/>
          <p:cNvGraphicFramePr/>
          <p:nvPr>
            <p:extLst>
              <p:ext uri="{D42A27DB-BD31-4B8C-83A1-F6EECF244321}">
                <p14:modId xmlns:p14="http://schemas.microsoft.com/office/powerpoint/2010/main" val="2614288936"/>
              </p:ext>
            </p:extLst>
          </p:nvPr>
        </p:nvGraphicFramePr>
        <p:xfrm>
          <a:off x="681317" y="1723091"/>
          <a:ext cx="3263153" cy="2454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0199" y="1418519"/>
            <a:ext cx="4486585" cy="3113535"/>
          </a:xfrm>
          <a:prstGeom prst="rect">
            <a:avLst/>
          </a:prstGeom>
        </p:spPr>
      </p:pic>
      <p:sp>
        <p:nvSpPr>
          <p:cNvPr id="5" name="ZoneTexte 4"/>
          <p:cNvSpPr txBox="1"/>
          <p:nvPr/>
        </p:nvSpPr>
        <p:spPr>
          <a:xfrm>
            <a:off x="4007445" y="4604397"/>
            <a:ext cx="4486585" cy="523220"/>
          </a:xfrm>
          <a:prstGeom prst="rect">
            <a:avLst/>
          </a:prstGeom>
          <a:solidFill>
            <a:schemeClr val="tx2"/>
          </a:solidFill>
        </p:spPr>
        <p:txBody>
          <a:bodyPr wrap="square" rtlCol="0">
            <a:spAutoFit/>
          </a:bodyPr>
          <a:lstStyle/>
          <a:p>
            <a:pPr algn="ctr"/>
            <a:r>
              <a:rPr lang="fr-FR" dirty="0"/>
              <a:t>Fonction pour filtrer les descriptions des produits et les textes entrés par l’utilisateur</a:t>
            </a:r>
          </a:p>
        </p:txBody>
      </p:sp>
    </p:spTree>
    <p:extLst>
      <p:ext uri="{BB962C8B-B14F-4D97-AF65-F5344CB8AC3E}">
        <p14:creationId xmlns:p14="http://schemas.microsoft.com/office/powerpoint/2010/main" val="3422777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0667" y="548050"/>
            <a:ext cx="1693333"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50"/>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Prétraitement</a:t>
            </a:r>
            <a:endParaRPr sz="2300" b="1" i="1" u="none" strike="noStrike" cap="none" dirty="0">
              <a:solidFill>
                <a:schemeClr val="dk2"/>
              </a:solidFill>
              <a:latin typeface="Source Sans Pro"/>
              <a:ea typeface="Source Sans Pro"/>
              <a:cs typeface="Source Sans Pro"/>
              <a:sym typeface="Source Sans Pro"/>
            </a:endParaRPr>
          </a:p>
        </p:txBody>
      </p:sp>
      <p:graphicFrame>
        <p:nvGraphicFramePr>
          <p:cNvPr id="2" name="Diagramme 1"/>
          <p:cNvGraphicFramePr/>
          <p:nvPr>
            <p:extLst>
              <p:ext uri="{D42A27DB-BD31-4B8C-83A1-F6EECF244321}">
                <p14:modId xmlns:p14="http://schemas.microsoft.com/office/powerpoint/2010/main" val="1216877371"/>
              </p:ext>
            </p:extLst>
          </p:nvPr>
        </p:nvGraphicFramePr>
        <p:xfrm>
          <a:off x="681317" y="1723091"/>
          <a:ext cx="3263153" cy="2454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p:cNvSpPr txBox="1"/>
          <p:nvPr/>
        </p:nvSpPr>
        <p:spPr>
          <a:xfrm>
            <a:off x="4344549" y="4211045"/>
            <a:ext cx="4486585" cy="307777"/>
          </a:xfrm>
          <a:prstGeom prst="rect">
            <a:avLst/>
          </a:prstGeom>
          <a:solidFill>
            <a:schemeClr val="tx2"/>
          </a:solidFill>
        </p:spPr>
        <p:txBody>
          <a:bodyPr wrap="square" rtlCol="0">
            <a:spAutoFit/>
          </a:bodyPr>
          <a:lstStyle/>
          <a:p>
            <a:pPr algn="ctr"/>
            <a:r>
              <a:rPr lang="fr-FR" dirty="0"/>
              <a:t>Fonction pour filtrer les mots clés (Tags)</a:t>
            </a:r>
          </a:p>
        </p:txBody>
      </p:sp>
      <p:pic>
        <p:nvPicPr>
          <p:cNvPr id="6" name="Imag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966" y="1942827"/>
            <a:ext cx="5297518" cy="2202371"/>
          </a:xfrm>
          <a:prstGeom prst="rect">
            <a:avLst/>
          </a:prstGeom>
        </p:spPr>
      </p:pic>
    </p:spTree>
    <p:extLst>
      <p:ext uri="{BB962C8B-B14F-4D97-AF65-F5344CB8AC3E}">
        <p14:creationId xmlns:p14="http://schemas.microsoft.com/office/powerpoint/2010/main" val="2618403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50"/>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Construction du modèle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372325" y="1846584"/>
            <a:ext cx="1541930" cy="338554"/>
          </a:xfrm>
          <a:prstGeom prst="rect">
            <a:avLst/>
          </a:prstGeom>
          <a:solidFill>
            <a:srgbClr val="7030A0"/>
          </a:solidFill>
        </p:spPr>
        <p:txBody>
          <a:bodyPr wrap="square" rtlCol="0">
            <a:spAutoFit/>
          </a:bodyPr>
          <a:lstStyle/>
          <a:p>
            <a:pPr algn="ctr"/>
            <a:r>
              <a:rPr lang="fr-FR" sz="1600" b="1" dirty="0">
                <a:solidFill>
                  <a:schemeClr val="bg1"/>
                </a:solidFill>
              </a:rPr>
              <a:t>Classification</a:t>
            </a:r>
          </a:p>
        </p:txBody>
      </p:sp>
      <p:sp>
        <p:nvSpPr>
          <p:cNvPr id="12" name="ZoneTexte 11"/>
          <p:cNvSpPr txBox="1"/>
          <p:nvPr/>
        </p:nvSpPr>
        <p:spPr>
          <a:xfrm>
            <a:off x="5442300" y="1846584"/>
            <a:ext cx="2419745" cy="523220"/>
          </a:xfrm>
          <a:prstGeom prst="rect">
            <a:avLst/>
          </a:prstGeom>
          <a:solidFill>
            <a:srgbClr val="7030A0"/>
          </a:solidFill>
        </p:spPr>
        <p:txBody>
          <a:bodyPr wrap="square" rtlCol="0">
            <a:spAutoFit/>
          </a:bodyPr>
          <a:lstStyle/>
          <a:p>
            <a:pPr algn="ctr"/>
            <a:r>
              <a:rPr lang="fr-FR" b="1" dirty="0">
                <a:solidFill>
                  <a:schemeClr val="bg1"/>
                </a:solidFill>
              </a:rPr>
              <a:t>Traitement du langage naturel</a:t>
            </a:r>
          </a:p>
        </p:txBody>
      </p:sp>
      <p:sp>
        <p:nvSpPr>
          <p:cNvPr id="6" name="ZoneTexte 5"/>
          <p:cNvSpPr txBox="1"/>
          <p:nvPr/>
        </p:nvSpPr>
        <p:spPr>
          <a:xfrm>
            <a:off x="179294" y="2545976"/>
            <a:ext cx="4336444" cy="954107"/>
          </a:xfrm>
          <a:prstGeom prst="rect">
            <a:avLst/>
          </a:prstGeom>
          <a:noFill/>
        </p:spPr>
        <p:txBody>
          <a:bodyPr wrap="none" rtlCol="0">
            <a:spAutoFit/>
          </a:bodyPr>
          <a:lstStyle/>
          <a:p>
            <a:pPr algn="just" fontAlgn="t"/>
            <a:r>
              <a:rPr lang="fr-FR" dirty="0"/>
              <a:t>Les étapes clés sont donc la collecte des données</a:t>
            </a:r>
          </a:p>
          <a:p>
            <a:pPr algn="just" fontAlgn="t"/>
            <a:r>
              <a:rPr lang="fr-FR" dirty="0"/>
              <a:t>(réponses des questions), leur prétraitement, leur </a:t>
            </a:r>
          </a:p>
          <a:p>
            <a:pPr algn="just" fontAlgn="t"/>
            <a:r>
              <a:rPr lang="fr-FR" dirty="0"/>
              <a:t>transformation en vecteur, la recherche de voisins </a:t>
            </a:r>
          </a:p>
          <a:p>
            <a:pPr algn="just" fontAlgn="t"/>
            <a:r>
              <a:rPr lang="fr-FR" dirty="0"/>
              <a:t>avec la base de produits et l'affichage des résultats. </a:t>
            </a:r>
          </a:p>
        </p:txBody>
      </p:sp>
      <p:sp>
        <p:nvSpPr>
          <p:cNvPr id="7" name="ZoneTexte 6"/>
          <p:cNvSpPr txBox="1"/>
          <p:nvPr/>
        </p:nvSpPr>
        <p:spPr>
          <a:xfrm>
            <a:off x="5280212" y="2545976"/>
            <a:ext cx="3825272" cy="1384995"/>
          </a:xfrm>
          <a:prstGeom prst="rect">
            <a:avLst/>
          </a:prstGeom>
          <a:noFill/>
        </p:spPr>
        <p:txBody>
          <a:bodyPr wrap="square" rtlCol="0">
            <a:spAutoFit/>
          </a:bodyPr>
          <a:lstStyle/>
          <a:p>
            <a:pPr algn="just"/>
            <a:r>
              <a:rPr lang="fr-FR" dirty="0"/>
              <a:t>Le pipeline consiste principalement en prétraitement, classification du texte, extraction des catégories prédites, pondération, transformation vectorielle, recherche de similarité et affichage des résultats.</a:t>
            </a:r>
          </a:p>
        </p:txBody>
      </p:sp>
      <p:pic>
        <p:nvPicPr>
          <p:cNvPr id="13" name="Image 12">
            <a:extLst>
              <a:ext uri="{FF2B5EF4-FFF2-40B4-BE49-F238E27FC236}">
                <a16:creationId xmlns:a16="http://schemas.microsoft.com/office/drawing/2014/main" id="{833EF4F9-93CB-4650-B235-C9CB1D4E5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08" y="2249136"/>
            <a:ext cx="2499697" cy="2697515"/>
          </a:xfrm>
          <a:prstGeom prst="rect">
            <a:avLst/>
          </a:prstGeom>
        </p:spPr>
      </p:pic>
    </p:spTree>
    <p:extLst>
      <p:ext uri="{BB962C8B-B14F-4D97-AF65-F5344CB8AC3E}">
        <p14:creationId xmlns:p14="http://schemas.microsoft.com/office/powerpoint/2010/main" val="39924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ctrTitle"/>
          </p:nvPr>
        </p:nvSpPr>
        <p:spPr>
          <a:xfrm>
            <a:off x="1264025" y="1997394"/>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Contexte </a:t>
            </a:r>
            <a:endParaRPr sz="4800" i="1" dirty="0">
              <a:latin typeface="Comic Sans MS"/>
              <a:ea typeface="Comic Sans MS"/>
              <a:cs typeface="Comic Sans MS"/>
              <a:sym typeface="Comic Sans MS"/>
            </a:endParaRPr>
          </a:p>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du projet</a:t>
            </a:r>
            <a:endParaRPr sz="4800" i="1" dirty="0">
              <a:latin typeface="Comic Sans MS"/>
              <a:ea typeface="Comic Sans MS"/>
              <a:cs typeface="Comic Sans MS"/>
              <a:sym typeface="Comic Sans MS"/>
            </a:endParaRPr>
          </a:p>
        </p:txBody>
      </p:sp>
      <p:sp>
        <p:nvSpPr>
          <p:cNvPr id="126" name="Google Shape;126;p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127" name="Google Shape;127;p3"/>
          <p:cNvGrpSpPr/>
          <p:nvPr/>
        </p:nvGrpSpPr>
        <p:grpSpPr>
          <a:xfrm>
            <a:off x="5435030" y="912413"/>
            <a:ext cx="3239588" cy="3293158"/>
            <a:chOff x="2011725" y="44285"/>
            <a:chExt cx="4684870" cy="4762340"/>
          </a:xfrm>
        </p:grpSpPr>
        <p:grpSp>
          <p:nvGrpSpPr>
            <p:cNvPr id="128" name="Google Shape;128;p3"/>
            <p:cNvGrpSpPr/>
            <p:nvPr/>
          </p:nvGrpSpPr>
          <p:grpSpPr>
            <a:xfrm>
              <a:off x="2119596" y="326448"/>
              <a:ext cx="3544299" cy="3707706"/>
              <a:chOff x="3860721" y="1330073"/>
              <a:chExt cx="3544299" cy="3707706"/>
            </a:xfrm>
          </p:grpSpPr>
          <p:sp>
            <p:nvSpPr>
              <p:cNvPr id="129" name="Google Shape;129;p3"/>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3"/>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3"/>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3"/>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3"/>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3"/>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3"/>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3"/>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3"/>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3"/>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3"/>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3"/>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3"/>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3"/>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3"/>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3"/>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3"/>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3"/>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3"/>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3"/>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3"/>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3"/>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3"/>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3"/>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3"/>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3"/>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3"/>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3"/>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3"/>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3"/>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3"/>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3"/>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3"/>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3"/>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3"/>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3"/>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3"/>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3"/>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3"/>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3"/>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3"/>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3"/>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3"/>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3"/>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3"/>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3"/>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3"/>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3"/>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3"/>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3"/>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3"/>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3"/>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3"/>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3"/>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3"/>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3"/>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3"/>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3"/>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3"/>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3"/>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3"/>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3"/>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3"/>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3"/>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3"/>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3"/>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3"/>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3"/>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3"/>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3"/>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3"/>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3"/>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3"/>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3"/>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6" name="Google Shape;236;p3"/>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3"/>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3"/>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3"/>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3"/>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3"/>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3"/>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3"/>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3"/>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3"/>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3"/>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3"/>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3"/>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3"/>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3"/>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3"/>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3"/>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3"/>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3"/>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3"/>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3"/>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3"/>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3"/>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3"/>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3"/>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3"/>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3"/>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3"/>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3"/>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3"/>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3"/>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3"/>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3"/>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3"/>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3"/>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3"/>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3"/>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3"/>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3"/>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3"/>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3"/>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3"/>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3"/>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3"/>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3"/>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3"/>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3"/>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3"/>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3"/>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3"/>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3"/>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3"/>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3"/>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3"/>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3"/>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3"/>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3"/>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3"/>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3"/>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3"/>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3"/>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3"/>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3"/>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3"/>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3"/>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3"/>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3"/>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3"/>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3"/>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3"/>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3"/>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3"/>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3"/>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3"/>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3"/>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3"/>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3"/>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3"/>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3"/>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3"/>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3"/>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3"/>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3"/>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3"/>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3"/>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3"/>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3"/>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3"/>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3"/>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3"/>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3"/>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3"/>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3"/>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p3"/>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7" name="Google Shape;377;p3"/>
            <p:cNvGrpSpPr/>
            <p:nvPr/>
          </p:nvGrpSpPr>
          <p:grpSpPr>
            <a:xfrm>
              <a:off x="3871486" y="368362"/>
              <a:ext cx="330893" cy="250785"/>
              <a:chOff x="6621095" y="1452181"/>
              <a:chExt cx="330893" cy="250785"/>
            </a:xfrm>
          </p:grpSpPr>
          <p:sp>
            <p:nvSpPr>
              <p:cNvPr id="378" name="Google Shape;378;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83" name="Google Shape;383;p3"/>
            <p:cNvGrpSpPr/>
            <p:nvPr/>
          </p:nvGrpSpPr>
          <p:grpSpPr>
            <a:xfrm>
              <a:off x="4704106" y="852569"/>
              <a:ext cx="330893" cy="250785"/>
              <a:chOff x="6621095" y="1452181"/>
              <a:chExt cx="330893" cy="250785"/>
            </a:xfrm>
          </p:grpSpPr>
          <p:sp>
            <p:nvSpPr>
              <p:cNvPr id="384" name="Google Shape;384;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9" name="Google Shape;389;p3"/>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3"/>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91" name="Google Shape;391;p3"/>
            <p:cNvGrpSpPr/>
            <p:nvPr/>
          </p:nvGrpSpPr>
          <p:grpSpPr>
            <a:xfrm flipH="1">
              <a:off x="2446567" y="1414370"/>
              <a:ext cx="298962" cy="226660"/>
              <a:chOff x="6621095" y="1452181"/>
              <a:chExt cx="330893" cy="250785"/>
            </a:xfrm>
          </p:grpSpPr>
          <p:sp>
            <p:nvSpPr>
              <p:cNvPr id="392" name="Google Shape;392;p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7" name="Google Shape;397;p3"/>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9" name="Google Shape;399;p3"/>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p:tgtEl>
                                          <p:spTgt spid="125"/>
                                        </p:tgtEl>
                                        <p:attrNameLst>
                                          <p:attrName>ppt_w</p:attrName>
                                        </p:attrNameLst>
                                      </p:cBhvr>
                                      <p:tavLst>
                                        <p:tav tm="0">
                                          <p:val>
                                            <p:strVal val="0"/>
                                          </p:val>
                                        </p:tav>
                                        <p:tav tm="100000">
                                          <p:val>
                                            <p:strVal val="#ppt_w"/>
                                          </p:val>
                                        </p:tav>
                                      </p:tavLst>
                                    </p:anim>
                                    <p:anim calcmode="lin" valueType="num">
                                      <p:cBhvr additive="base">
                                        <p:cTn id="8" dur="500"/>
                                        <p:tgtEl>
                                          <p:spTgt spid="1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anim calcmode="lin" valueType="num">
                                      <p:cBhvr additive="base">
                                        <p:cTn id="11" dur="500"/>
                                        <p:tgtEl>
                                          <p:spTgt spid="127"/>
                                        </p:tgtEl>
                                        <p:attrNameLst>
                                          <p:attrName>ppt_w</p:attrName>
                                        </p:attrNameLst>
                                      </p:cBhvr>
                                      <p:tavLst>
                                        <p:tav tm="0">
                                          <p:val>
                                            <p:strVal val="0"/>
                                          </p:val>
                                        </p:tav>
                                        <p:tav tm="100000">
                                          <p:val>
                                            <p:strVal val="#ppt_w"/>
                                          </p:val>
                                        </p:tav>
                                      </p:tavLst>
                                    </p:anim>
                                    <p:anim calcmode="lin" valueType="num">
                                      <p:cBhvr additive="base">
                                        <p:cTn id="12" dur="500"/>
                                        <p:tgtEl>
                                          <p:spTgt spid="1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fr-FR" dirty="0"/>
              <a:t>30</a:t>
            </a:r>
            <a:endParaRPr dirty="0"/>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16800" y="548050"/>
            <a:ext cx="1727200"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260560" y="1424849"/>
            <a:ext cx="2456330" cy="584775"/>
          </a:xfrm>
          <a:prstGeom prst="rect">
            <a:avLst/>
          </a:prstGeom>
          <a:solidFill>
            <a:srgbClr val="7030A0"/>
          </a:solidFill>
        </p:spPr>
        <p:txBody>
          <a:bodyPr wrap="square" rtlCol="0">
            <a:spAutoFit/>
          </a:bodyPr>
          <a:lstStyle/>
          <a:p>
            <a:pPr algn="ctr"/>
            <a:r>
              <a:rPr lang="fr-FR" sz="1600" b="1" dirty="0">
                <a:solidFill>
                  <a:schemeClr val="bg1"/>
                </a:solidFill>
              </a:rPr>
              <a:t>Classification des textes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00" y="2134784"/>
            <a:ext cx="3522232" cy="2615067"/>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903" y="2126318"/>
            <a:ext cx="3904231" cy="2863103"/>
          </a:xfrm>
          <a:prstGeom prst="rect">
            <a:avLst/>
          </a:prstGeom>
        </p:spPr>
      </p:pic>
      <p:sp>
        <p:nvSpPr>
          <p:cNvPr id="6" name="Ellipse 5">
            <a:extLst>
              <a:ext uri="{FF2B5EF4-FFF2-40B4-BE49-F238E27FC236}">
                <a16:creationId xmlns:a16="http://schemas.microsoft.com/office/drawing/2014/main" id="{549E78B3-A8EE-4E92-831D-B2A41290570C}"/>
              </a:ext>
            </a:extLst>
          </p:cNvPr>
          <p:cNvSpPr/>
          <p:nvPr/>
        </p:nvSpPr>
        <p:spPr>
          <a:xfrm>
            <a:off x="3014134" y="2038248"/>
            <a:ext cx="1268765" cy="3143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EC161EBB-EB5E-4553-AC6F-D16AA703C590}"/>
              </a:ext>
            </a:extLst>
          </p:cNvPr>
          <p:cNvSpPr/>
          <p:nvPr/>
        </p:nvSpPr>
        <p:spPr>
          <a:xfrm>
            <a:off x="5658778" y="1994762"/>
            <a:ext cx="1664889" cy="3143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2558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42200" y="548050"/>
            <a:ext cx="17197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124066" y="1396225"/>
            <a:ext cx="2456330" cy="584775"/>
          </a:xfrm>
          <a:prstGeom prst="rect">
            <a:avLst/>
          </a:prstGeom>
          <a:solidFill>
            <a:srgbClr val="7030A0"/>
          </a:solidFill>
        </p:spPr>
        <p:txBody>
          <a:bodyPr wrap="square" rtlCol="0">
            <a:spAutoFit/>
          </a:bodyPr>
          <a:lstStyle/>
          <a:p>
            <a:pPr algn="ctr"/>
            <a:r>
              <a:rPr lang="fr-FR" sz="1600" b="1" dirty="0">
                <a:solidFill>
                  <a:schemeClr val="bg1"/>
                </a:solidFill>
              </a:rPr>
              <a:t>Classification des textes</a:t>
            </a:r>
          </a:p>
        </p:txBody>
      </p:sp>
      <p:sp>
        <p:nvSpPr>
          <p:cNvPr id="6" name="Flèche droite 5"/>
          <p:cNvSpPr/>
          <p:nvPr/>
        </p:nvSpPr>
        <p:spPr>
          <a:xfrm>
            <a:off x="4213412" y="1487802"/>
            <a:ext cx="978408" cy="382235"/>
          </a:xfrm>
          <a:prstGeom prst="rightArrow">
            <a:avLst/>
          </a:prstGeom>
          <a:solidFill>
            <a:schemeClr val="tx1">
              <a:lumMod val="90000"/>
              <a:lumOff val="1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4" name="ZoneTexte 13"/>
          <p:cNvSpPr txBox="1"/>
          <p:nvPr/>
        </p:nvSpPr>
        <p:spPr>
          <a:xfrm>
            <a:off x="5791199" y="1509642"/>
            <a:ext cx="2456330" cy="338554"/>
          </a:xfrm>
          <a:prstGeom prst="rect">
            <a:avLst/>
          </a:prstGeom>
          <a:solidFill>
            <a:srgbClr val="7030A0"/>
          </a:solidFill>
        </p:spPr>
        <p:txBody>
          <a:bodyPr wrap="square" rtlCol="0">
            <a:spAutoFit/>
          </a:bodyPr>
          <a:lstStyle/>
          <a:p>
            <a:pPr algn="ctr"/>
            <a:r>
              <a:rPr lang="fr-FR" sz="1600" b="1" dirty="0">
                <a:solidFill>
                  <a:schemeClr val="bg1"/>
                </a:solidFill>
              </a:rPr>
              <a:t>KNN</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820" y="2008892"/>
            <a:ext cx="3124569" cy="2740959"/>
          </a:xfrm>
          <a:prstGeom prst="rect">
            <a:avLst/>
          </a:prstGeom>
          <a:ln>
            <a:solidFill>
              <a:schemeClr val="accent1">
                <a:lumMod val="75000"/>
              </a:schemeClr>
            </a:solidFill>
          </a:ln>
        </p:spPr>
      </p:pic>
      <p:sp>
        <p:nvSpPr>
          <p:cNvPr id="8" name="ZoneTexte 7"/>
          <p:cNvSpPr txBox="1"/>
          <p:nvPr/>
        </p:nvSpPr>
        <p:spPr>
          <a:xfrm>
            <a:off x="660425" y="2829174"/>
            <a:ext cx="3227294"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a:t>KNN (K plus proches voisins) consiste à recommander les k éléments les plus similaires dans la base en se basant sur une distance (euclidienne souvent).  </a:t>
            </a:r>
          </a:p>
        </p:txBody>
      </p:sp>
    </p:spTree>
    <p:extLst>
      <p:ext uri="{BB962C8B-B14F-4D97-AF65-F5344CB8AC3E}">
        <p14:creationId xmlns:p14="http://schemas.microsoft.com/office/powerpoint/2010/main" val="784733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50"/>
            <a:ext cx="1684867"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260560" y="1424849"/>
            <a:ext cx="2456330" cy="584775"/>
          </a:xfrm>
          <a:prstGeom prst="rect">
            <a:avLst/>
          </a:prstGeom>
          <a:solidFill>
            <a:srgbClr val="7030A0"/>
          </a:solidFill>
        </p:spPr>
        <p:txBody>
          <a:bodyPr wrap="square" rtlCol="0">
            <a:spAutoFit/>
          </a:bodyPr>
          <a:lstStyle/>
          <a:p>
            <a:pPr algn="ctr"/>
            <a:r>
              <a:rPr lang="fr-FR" sz="1600" b="1" dirty="0">
                <a:solidFill>
                  <a:schemeClr val="bg1"/>
                </a:solidFill>
              </a:rPr>
              <a:t>Traitement du langage naturel</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408" y="2072374"/>
            <a:ext cx="5692633" cy="3071126"/>
          </a:xfrm>
          <a:prstGeom prst="rect">
            <a:avLst/>
          </a:prstGeom>
        </p:spPr>
      </p:pic>
    </p:spTree>
    <p:extLst>
      <p:ext uri="{BB962C8B-B14F-4D97-AF65-F5344CB8AC3E}">
        <p14:creationId xmlns:p14="http://schemas.microsoft.com/office/powerpoint/2010/main" val="99917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12" name="ZoneTexte 11"/>
          <p:cNvSpPr txBox="1"/>
          <p:nvPr/>
        </p:nvSpPr>
        <p:spPr>
          <a:xfrm>
            <a:off x="90494" y="2378110"/>
            <a:ext cx="2649873"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a:t>L’apprentissage par transfert fait généralement référence à l'utilisation d'un modèle formé pour une tâche dans une application différente de celle pour laquelle il a été initialement formé</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152" y="2174973"/>
            <a:ext cx="5250635" cy="2220491"/>
          </a:xfrm>
          <a:prstGeom prst="rect">
            <a:avLst/>
          </a:prstGeom>
          <a:ln w="12700">
            <a:solidFill>
              <a:schemeClr val="accent1">
                <a:lumMod val="75000"/>
              </a:schemeClr>
            </a:solidFill>
          </a:ln>
        </p:spPr>
      </p:pic>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50"/>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2584699" y="3212365"/>
            <a:ext cx="3346634" cy="338554"/>
          </a:xfrm>
          <a:prstGeom prst="rect">
            <a:avLst/>
          </a:prstGeom>
          <a:solidFill>
            <a:srgbClr val="7030A0"/>
          </a:solidFill>
        </p:spPr>
        <p:txBody>
          <a:bodyPr wrap="square" rtlCol="0">
            <a:spAutoFit/>
          </a:bodyPr>
          <a:lstStyle/>
          <a:p>
            <a:pPr algn="ctr"/>
            <a:r>
              <a:rPr lang="fr-FR" sz="1600" b="1" dirty="0" err="1">
                <a:solidFill>
                  <a:schemeClr val="bg1"/>
                </a:solidFill>
              </a:rPr>
              <a:t>Zero-shot</a:t>
            </a:r>
            <a:r>
              <a:rPr lang="fr-FR" sz="1600" b="1" dirty="0">
                <a:solidFill>
                  <a:schemeClr val="bg1"/>
                </a:solidFill>
              </a:rPr>
              <a:t> Learning</a:t>
            </a:r>
          </a:p>
        </p:txBody>
      </p:sp>
      <p:sp>
        <p:nvSpPr>
          <p:cNvPr id="11" name="ZoneTexte 10"/>
          <p:cNvSpPr txBox="1"/>
          <p:nvPr/>
        </p:nvSpPr>
        <p:spPr>
          <a:xfrm>
            <a:off x="2584830" y="1409828"/>
            <a:ext cx="3346636" cy="338554"/>
          </a:xfrm>
          <a:prstGeom prst="rect">
            <a:avLst/>
          </a:prstGeom>
          <a:solidFill>
            <a:srgbClr val="7030A0"/>
          </a:solidFill>
        </p:spPr>
        <p:txBody>
          <a:bodyPr wrap="square" rtlCol="0">
            <a:spAutoFit/>
          </a:bodyPr>
          <a:lstStyle/>
          <a:p>
            <a:pPr algn="ctr"/>
            <a:r>
              <a:rPr lang="fr-FR" sz="1600" b="1" dirty="0">
                <a:solidFill>
                  <a:schemeClr val="bg1"/>
                </a:solidFill>
              </a:rPr>
              <a:t>Transfert Learning</a:t>
            </a:r>
          </a:p>
        </p:txBody>
      </p:sp>
      <p:cxnSp>
        <p:nvCxnSpPr>
          <p:cNvPr id="3" name="Connecteur droit avec flèche 2"/>
          <p:cNvCxnSpPr>
            <a:cxnSpLocks/>
          </p:cNvCxnSpPr>
          <p:nvPr/>
        </p:nvCxnSpPr>
        <p:spPr>
          <a:xfrm>
            <a:off x="4173482" y="1756849"/>
            <a:ext cx="0" cy="1395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12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50"/>
            <a:ext cx="1702842"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Comparaison des modèles</a:t>
            </a:r>
            <a:endParaRPr sz="2300" b="1" i="1" u="none" strike="noStrike" cap="none" dirty="0">
              <a:solidFill>
                <a:schemeClr val="dk2"/>
              </a:solidFill>
              <a:latin typeface="Source Sans Pro"/>
              <a:ea typeface="Source Sans Pro"/>
              <a:cs typeface="Source Sans Pro"/>
              <a:sym typeface="Source Sans Pro"/>
            </a:endParaRPr>
          </a:p>
        </p:txBody>
      </p:sp>
      <p:sp>
        <p:nvSpPr>
          <p:cNvPr id="10" name="ZoneTexte 9"/>
          <p:cNvSpPr txBox="1"/>
          <p:nvPr/>
        </p:nvSpPr>
        <p:spPr>
          <a:xfrm>
            <a:off x="4300382" y="1496909"/>
            <a:ext cx="3336525" cy="338554"/>
          </a:xfrm>
          <a:prstGeom prst="rect">
            <a:avLst/>
          </a:prstGeom>
          <a:solidFill>
            <a:srgbClr val="7030A0"/>
          </a:solidFill>
        </p:spPr>
        <p:txBody>
          <a:bodyPr wrap="square" rtlCol="0">
            <a:spAutoFit/>
          </a:bodyPr>
          <a:lstStyle/>
          <a:p>
            <a:pPr algn="ctr"/>
            <a:r>
              <a:rPr lang="fr-FR" sz="1600" b="1" dirty="0" err="1">
                <a:solidFill>
                  <a:schemeClr val="bg1"/>
                </a:solidFill>
              </a:rPr>
              <a:t>Zero-shot</a:t>
            </a:r>
            <a:r>
              <a:rPr lang="fr-FR" sz="1600" b="1" dirty="0">
                <a:solidFill>
                  <a:schemeClr val="bg1"/>
                </a:solidFill>
              </a:rPr>
              <a:t> Learning</a:t>
            </a:r>
          </a:p>
        </p:txBody>
      </p:sp>
      <p:sp>
        <p:nvSpPr>
          <p:cNvPr id="12" name="ZoneTexte 11"/>
          <p:cNvSpPr txBox="1"/>
          <p:nvPr/>
        </p:nvSpPr>
        <p:spPr>
          <a:xfrm>
            <a:off x="331693" y="1848716"/>
            <a:ext cx="2649873"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Les classifieurs zéro-</a:t>
            </a:r>
            <a:r>
              <a:rPr lang="fr-FR" dirty="0" err="1"/>
              <a:t>shot</a:t>
            </a:r>
            <a:r>
              <a:rPr lang="fr-FR" dirty="0"/>
              <a:t> permettent de classer des données dans des catégories non vues à l’entraînement, sans exemples étiquetés pour ces nouvelles classes.</a:t>
            </a:r>
          </a:p>
        </p:txBody>
      </p:sp>
      <p:pic>
        <p:nvPicPr>
          <p:cNvPr id="15" name="image21.png"/>
          <p:cNvPicPr/>
          <p:nvPr/>
        </p:nvPicPr>
        <p:blipFill>
          <a:blip r:embed="rId3" cstate="print"/>
          <a:stretch>
            <a:fillRect/>
          </a:stretch>
        </p:blipFill>
        <p:spPr>
          <a:xfrm>
            <a:off x="3608649" y="2118179"/>
            <a:ext cx="4275455" cy="2009775"/>
          </a:xfrm>
          <a:prstGeom prst="rect">
            <a:avLst/>
          </a:prstGeom>
        </p:spPr>
      </p:pic>
      <p:sp>
        <p:nvSpPr>
          <p:cNvPr id="16" name="ZoneTexte 15"/>
          <p:cNvSpPr txBox="1"/>
          <p:nvPr/>
        </p:nvSpPr>
        <p:spPr>
          <a:xfrm>
            <a:off x="331693" y="3604734"/>
            <a:ext cx="264987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fr-FR"/>
              <a:t>Apprentissage des plongements lexicaux</a:t>
            </a:r>
          </a:p>
        </p:txBody>
      </p:sp>
      <p:sp>
        <p:nvSpPr>
          <p:cNvPr id="2" name="ZoneTexte 1"/>
          <p:cNvSpPr txBox="1"/>
          <p:nvPr/>
        </p:nvSpPr>
        <p:spPr>
          <a:xfrm>
            <a:off x="5286584" y="4265888"/>
            <a:ext cx="2350323" cy="307777"/>
          </a:xfrm>
          <a:prstGeom prst="rect">
            <a:avLst/>
          </a:prstGeom>
          <a:noFill/>
        </p:spPr>
        <p:txBody>
          <a:bodyPr wrap="none" rtlCol="0">
            <a:spAutoFit/>
          </a:bodyPr>
          <a:lstStyle/>
          <a:p>
            <a:r>
              <a:rPr lang="fr-FR" b="1" dirty="0">
                <a:solidFill>
                  <a:schemeClr val="tx1"/>
                </a:solidFill>
              </a:rPr>
              <a:t>comment ça fonctionne ?</a:t>
            </a:r>
            <a:endParaRPr lang="fr-FR" b="1" dirty="0">
              <a:solidFill>
                <a:schemeClr val="tx1"/>
              </a:solidFill>
              <a:hlinkClick r:id="rId4"/>
            </a:endParaRPr>
          </a:p>
        </p:txBody>
      </p:sp>
    </p:spTree>
    <p:extLst>
      <p:ext uri="{BB962C8B-B14F-4D97-AF65-F5344CB8AC3E}">
        <p14:creationId xmlns:p14="http://schemas.microsoft.com/office/powerpoint/2010/main" val="2828178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59133" y="548048"/>
            <a:ext cx="1702842" cy="2"/>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a:solidFill>
                  <a:schemeClr val="dk2"/>
                </a:solidFill>
                <a:latin typeface="Source Sans Pro"/>
                <a:ea typeface="Source Sans Pro"/>
                <a:cs typeface="Source Sans Pro"/>
                <a:sym typeface="Source Sans Pro"/>
              </a:rPr>
              <a:t>Transformation du texte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3717760" y="1487802"/>
            <a:ext cx="1541930" cy="338554"/>
          </a:xfrm>
          <a:prstGeom prst="rect">
            <a:avLst/>
          </a:prstGeom>
          <a:solidFill>
            <a:srgbClr val="7030A0"/>
          </a:solidFill>
        </p:spPr>
        <p:txBody>
          <a:bodyPr wrap="square" rtlCol="0">
            <a:spAutoFit/>
          </a:bodyPr>
          <a:lstStyle/>
          <a:p>
            <a:pPr algn="ctr"/>
            <a:r>
              <a:rPr lang="fr-FR" sz="1600" b="1" dirty="0">
                <a:solidFill>
                  <a:schemeClr val="bg1"/>
                </a:solidFill>
              </a:rPr>
              <a:t>TF-IDF</a:t>
            </a:r>
          </a:p>
        </p:txBody>
      </p:sp>
      <p:sp>
        <p:nvSpPr>
          <p:cNvPr id="4" name="ZoneTexte 3"/>
          <p:cNvSpPr txBox="1"/>
          <p:nvPr/>
        </p:nvSpPr>
        <p:spPr>
          <a:xfrm>
            <a:off x="349624" y="2519082"/>
            <a:ext cx="4078941"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b="1" dirty="0"/>
              <a:t>TfidfVectorizer</a:t>
            </a:r>
            <a:r>
              <a:rPr lang="fr-FR" dirty="0"/>
              <a:t> :</a:t>
            </a:r>
          </a:p>
          <a:p>
            <a:pPr algn="just"/>
            <a:endParaRPr lang="fr-FR" dirty="0"/>
          </a:p>
          <a:p>
            <a:pPr algn="just"/>
            <a:r>
              <a:rPr lang="fr-FR" dirty="0"/>
              <a:t>- Transformation du corpus de texte en une représentation matricielle </a:t>
            </a:r>
          </a:p>
          <a:p>
            <a:pPr algn="just"/>
            <a:r>
              <a:rPr lang="fr-FR" dirty="0"/>
              <a:t>- Conversion du texte en vecteurs de mots pondérés en se basant sur le " TF – IDF " (importance du mot dans un document)</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753" y="2921669"/>
            <a:ext cx="4470731" cy="472481"/>
          </a:xfrm>
          <a:prstGeom prst="rect">
            <a:avLst/>
          </a:prstGeom>
        </p:spPr>
      </p:pic>
    </p:spTree>
    <p:extLst>
      <p:ext uri="{BB962C8B-B14F-4D97-AF65-F5344CB8AC3E}">
        <p14:creationId xmlns:p14="http://schemas.microsoft.com/office/powerpoint/2010/main" val="311989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cxnSp>
        <p:nvCxnSpPr>
          <p:cNvPr id="2155" name="Google Shape;2155;p30"/>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156" name="Google Shape;2156;p30"/>
          <p:cNvCxnSpPr>
            <a:cxnSpLocks/>
          </p:cNvCxnSpPr>
          <p:nvPr/>
        </p:nvCxnSpPr>
        <p:spPr>
          <a:xfrm>
            <a:off x="7467600" y="548048"/>
            <a:ext cx="1694375" cy="0"/>
          </a:xfrm>
          <a:prstGeom prst="straightConnector1">
            <a:avLst/>
          </a:prstGeom>
          <a:noFill/>
          <a:ln w="9525" cap="flat" cmpd="sng">
            <a:solidFill>
              <a:srgbClr val="B1B4C4"/>
            </a:solidFill>
            <a:prstDash val="solid"/>
            <a:round/>
            <a:headEnd type="none" w="sm" len="sm"/>
            <a:tailEnd type="none" w="sm" len="sm"/>
          </a:ln>
        </p:spPr>
      </p:cxnSp>
      <p:sp>
        <p:nvSpPr>
          <p:cNvPr id="2157" name="Google Shape;2157;p30"/>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0"/>
          <p:cNvSpPr txBox="1"/>
          <p:nvPr/>
        </p:nvSpPr>
        <p:spPr>
          <a:xfrm>
            <a:off x="1372325" y="330248"/>
            <a:ext cx="7184459" cy="435600"/>
          </a:xfrm>
          <a:prstGeom prst="rect">
            <a:avLst/>
          </a:prstGeom>
          <a:noFill/>
          <a:ln>
            <a:noFill/>
          </a:ln>
        </p:spPr>
        <p:txBody>
          <a:bodyPr spcFirstLastPara="1" wrap="square" lIns="91425" tIns="91425" rIns="91425" bIns="91425" anchor="ctr" anchorCtr="0">
            <a:noAutofit/>
          </a:bodyPr>
          <a:lstStyle/>
          <a:p>
            <a:pPr lvl="0">
              <a:buSzPts val="3000"/>
            </a:pPr>
            <a:r>
              <a:rPr lang="fr-FR" sz="3000" b="1" dirty="0">
                <a:solidFill>
                  <a:srgbClr val="0091EA"/>
                </a:solidFill>
                <a:latin typeface="Lora"/>
                <a:ea typeface="Lora"/>
                <a:cs typeface="Lora"/>
                <a:sym typeface="Lora"/>
              </a:rPr>
              <a:t>Modélisation et Développement</a:t>
            </a:r>
          </a:p>
        </p:txBody>
      </p:sp>
      <p:sp>
        <p:nvSpPr>
          <p:cNvPr id="2164" name="Google Shape;2164;p30"/>
          <p:cNvSpPr txBox="1"/>
          <p:nvPr/>
        </p:nvSpPr>
        <p:spPr>
          <a:xfrm>
            <a:off x="1769525" y="857425"/>
            <a:ext cx="5438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dirty="0">
                <a:solidFill>
                  <a:schemeClr val="dk2"/>
                </a:solidFill>
                <a:latin typeface="Source Sans Pro"/>
                <a:ea typeface="Source Sans Pro"/>
                <a:cs typeface="Source Sans Pro"/>
                <a:sym typeface="Source Sans Pro"/>
              </a:rPr>
              <a:t>Application</a:t>
            </a:r>
            <a:r>
              <a:rPr lang="en" sz="2300" b="1" i="1" u="none" strike="noStrike" cap="none" dirty="0">
                <a:solidFill>
                  <a:schemeClr val="dk2"/>
                </a:solidFill>
                <a:latin typeface="Source Sans Pro"/>
                <a:ea typeface="Source Sans Pro"/>
                <a:cs typeface="Source Sans Pro"/>
                <a:sym typeface="Source Sans Pro"/>
              </a:rPr>
              <a:t> du modèle</a:t>
            </a:r>
            <a:endParaRPr sz="2300" b="1" i="1" u="none" strike="noStrike" cap="none" dirty="0">
              <a:solidFill>
                <a:schemeClr val="dk2"/>
              </a:solidFill>
              <a:latin typeface="Source Sans Pro"/>
              <a:ea typeface="Source Sans Pro"/>
              <a:cs typeface="Source Sans Pro"/>
              <a:sym typeface="Source Sans Pro"/>
            </a:endParaRPr>
          </a:p>
        </p:txBody>
      </p:sp>
      <p:sp>
        <p:nvSpPr>
          <p:cNvPr id="5" name="ZoneTexte 4"/>
          <p:cNvSpPr txBox="1"/>
          <p:nvPr/>
        </p:nvSpPr>
        <p:spPr>
          <a:xfrm>
            <a:off x="1372325" y="1954306"/>
            <a:ext cx="1541930" cy="338554"/>
          </a:xfrm>
          <a:prstGeom prst="rect">
            <a:avLst/>
          </a:prstGeom>
          <a:solidFill>
            <a:srgbClr val="7030A0"/>
          </a:solidFill>
        </p:spPr>
        <p:txBody>
          <a:bodyPr wrap="square" rtlCol="0">
            <a:spAutoFit/>
          </a:bodyPr>
          <a:lstStyle/>
          <a:p>
            <a:pPr algn="ctr"/>
            <a:r>
              <a:rPr lang="fr-FR" sz="1600" b="1" dirty="0">
                <a:solidFill>
                  <a:schemeClr val="bg1"/>
                </a:solidFill>
              </a:rPr>
              <a:t>KNN Model</a:t>
            </a:r>
          </a:p>
        </p:txBody>
      </p:sp>
      <p:sp>
        <p:nvSpPr>
          <p:cNvPr id="12" name="ZoneTexte 11"/>
          <p:cNvSpPr txBox="1"/>
          <p:nvPr/>
        </p:nvSpPr>
        <p:spPr>
          <a:xfrm>
            <a:off x="5460231" y="3523091"/>
            <a:ext cx="2419745" cy="307777"/>
          </a:xfrm>
          <a:prstGeom prst="rect">
            <a:avLst/>
          </a:prstGeom>
          <a:solidFill>
            <a:srgbClr val="7030A0"/>
          </a:solidFill>
        </p:spPr>
        <p:txBody>
          <a:bodyPr wrap="square" rtlCol="0">
            <a:spAutoFit/>
          </a:bodyPr>
          <a:lstStyle/>
          <a:p>
            <a:pPr algn="ctr"/>
            <a:r>
              <a:rPr lang="fr-FR" b="1" dirty="0" err="1">
                <a:solidFill>
                  <a:schemeClr val="bg1"/>
                </a:solidFill>
              </a:rPr>
              <a:t>Zero-Shot</a:t>
            </a:r>
            <a:r>
              <a:rPr lang="fr-FR" b="1" dirty="0">
                <a:solidFill>
                  <a:schemeClr val="bg1"/>
                </a:solidFill>
              </a:rPr>
              <a:t> Model</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16" y="2508412"/>
            <a:ext cx="4635366" cy="1229831"/>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068" y="4178301"/>
            <a:ext cx="6309907" cy="571550"/>
          </a:xfrm>
          <a:prstGeom prst="rect">
            <a:avLst/>
          </a:prstGeom>
        </p:spPr>
      </p:pic>
    </p:spTree>
    <p:extLst>
      <p:ext uri="{BB962C8B-B14F-4D97-AF65-F5344CB8AC3E}">
        <p14:creationId xmlns:p14="http://schemas.microsoft.com/office/powerpoint/2010/main" val="4240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2131" name="Google Shape;2131;p28"/>
          <p:cNvSpPr txBox="1">
            <a:spLocks noGrp="1"/>
          </p:cNvSpPr>
          <p:nvPr>
            <p:ph type="ctrTitle"/>
          </p:nvPr>
        </p:nvSpPr>
        <p:spPr>
          <a:xfrm>
            <a:off x="853417" y="2248126"/>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latin typeface="Comic Sans MS"/>
                <a:ea typeface="Comic Sans MS"/>
                <a:cs typeface="Comic Sans MS"/>
                <a:sym typeface="Comic Sans MS"/>
              </a:rPr>
              <a:t>Evaluation et</a:t>
            </a:r>
            <a:br>
              <a:rPr lang="en" sz="4800" i="1" dirty="0">
                <a:latin typeface="Comic Sans MS"/>
                <a:ea typeface="Comic Sans MS"/>
                <a:cs typeface="Comic Sans MS"/>
                <a:sym typeface="Comic Sans MS"/>
              </a:rPr>
            </a:br>
            <a:r>
              <a:rPr lang="en" sz="4800" i="1" dirty="0">
                <a:latin typeface="Comic Sans MS"/>
                <a:ea typeface="Comic Sans MS"/>
                <a:cs typeface="Comic Sans MS"/>
                <a:sym typeface="Comic Sans MS"/>
              </a:rPr>
              <a:t>Déploiment</a:t>
            </a:r>
            <a:endParaRPr sz="4800" i="1" dirty="0">
              <a:latin typeface="Comic Sans MS"/>
              <a:ea typeface="Comic Sans MS"/>
              <a:cs typeface="Comic Sans MS"/>
              <a:sym typeface="Comic Sans MS"/>
            </a:endParaRPr>
          </a:p>
        </p:txBody>
      </p:sp>
      <p:sp>
        <p:nvSpPr>
          <p:cNvPr id="2132" name="Google Shape;2132;p28"/>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717" y="584947"/>
            <a:ext cx="5876925" cy="3848100"/>
          </a:xfrm>
          <a:prstGeom prst="rect">
            <a:avLst/>
          </a:prstGeom>
        </p:spPr>
      </p:pic>
    </p:spTree>
    <p:extLst>
      <p:ext uri="{BB962C8B-B14F-4D97-AF65-F5344CB8AC3E}">
        <p14:creationId xmlns:p14="http://schemas.microsoft.com/office/powerpoint/2010/main" val="307333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400"/>
                                        <p:tgtEl>
                                          <p:spTgt spid="2131"/>
                                        </p:tgtEl>
                                        <p:attrNameLst>
                                          <p:attrName>ppt_w</p:attrName>
                                        </p:attrNameLst>
                                      </p:cBhvr>
                                      <p:tavLst>
                                        <p:tav tm="0">
                                          <p:val>
                                            <p:strVal val="0"/>
                                          </p:val>
                                        </p:tav>
                                        <p:tav tm="100000">
                                          <p:val>
                                            <p:strVal val="#ppt_w"/>
                                          </p:val>
                                        </p:tav>
                                      </p:tavLst>
                                    </p:anim>
                                    <p:anim calcmode="lin" valueType="num">
                                      <p:cBhvr additive="base">
                                        <p:cTn id="8" dur="400"/>
                                        <p:tgtEl>
                                          <p:spTgt spid="21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6503" y="2872026"/>
            <a:ext cx="7571700" cy="702600"/>
          </a:xfrm>
        </p:spPr>
        <p:txBody>
          <a:bodyPr/>
          <a:lstStyle/>
          <a:p>
            <a:endParaRPr lang="fr-FR" dirty="0">
              <a:solidFill>
                <a:schemeClr val="tx1"/>
              </a:solidFill>
            </a:endParaRP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spTree>
    <p:extLst>
      <p:ext uri="{BB962C8B-B14F-4D97-AF65-F5344CB8AC3E}">
        <p14:creationId xmlns:p14="http://schemas.microsoft.com/office/powerpoint/2010/main" val="467368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pic>
        <p:nvPicPr>
          <p:cNvPr id="2172" name="Google Shape;2172;p31"/>
          <p:cNvPicPr preferRelativeResize="0"/>
          <p:nvPr/>
        </p:nvPicPr>
        <p:blipFill rotWithShape="1">
          <a:blip r:embed="rId3">
            <a:alphaModFix/>
          </a:blip>
          <a:srcRect/>
          <a:stretch/>
        </p:blipFill>
        <p:spPr>
          <a:xfrm>
            <a:off x="38516" y="83731"/>
            <a:ext cx="9067375" cy="4976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2"/>
                                        </p:tgtEl>
                                        <p:attrNameLst>
                                          <p:attrName>style.visibility</p:attrName>
                                        </p:attrNameLst>
                                      </p:cBhvr>
                                      <p:to>
                                        <p:strVal val="visible"/>
                                      </p:to>
                                    </p:set>
                                    <p:animEffect transition="in" filter="fade">
                                      <p:cBhvr>
                                        <p:cTn id="7" dur="5000"/>
                                        <p:tgtEl>
                                          <p:spTgt spid="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cxnSp>
        <p:nvCxnSpPr>
          <p:cNvPr id="406" name="Google Shape;406;p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407" name="Google Shape;407;p4"/>
          <p:cNvCxnSpPr>
            <a:cxnSpLocks/>
          </p:cNvCxnSpPr>
          <p:nvPr/>
        </p:nvCxnSpPr>
        <p:spPr>
          <a:xfrm>
            <a:off x="5300133" y="548150"/>
            <a:ext cx="3861742" cy="0"/>
          </a:xfrm>
          <a:prstGeom prst="straightConnector1">
            <a:avLst/>
          </a:prstGeom>
          <a:noFill/>
          <a:ln w="9525" cap="flat" cmpd="sng">
            <a:solidFill>
              <a:srgbClr val="B1B4C4"/>
            </a:solidFill>
            <a:prstDash val="solid"/>
            <a:round/>
            <a:headEnd type="none" w="sm" len="sm"/>
            <a:tailEnd type="none" w="sm" len="sm"/>
          </a:ln>
        </p:spPr>
      </p:cxnSp>
      <p:sp>
        <p:nvSpPr>
          <p:cNvPr id="408" name="Google Shape;408;p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txBox="1"/>
          <p:nvPr/>
        </p:nvSpPr>
        <p:spPr>
          <a:xfrm>
            <a:off x="1917878" y="3919924"/>
            <a:ext cx="265316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Source Sans Pro"/>
                <a:ea typeface="Source Sans Pro"/>
                <a:cs typeface="Source Sans Pro"/>
                <a:sym typeface="Source Sans Pro"/>
              </a:rPr>
              <a:t>AB Crystal Collection</a:t>
            </a:r>
          </a:p>
        </p:txBody>
      </p:sp>
      <p:sp>
        <p:nvSpPr>
          <p:cNvPr id="508" name="Google Shape;508;p4"/>
          <p:cNvSpPr txBox="1"/>
          <p:nvPr/>
        </p:nvSpPr>
        <p:spPr>
          <a:xfrm>
            <a:off x="3099195" y="4715833"/>
            <a:ext cx="3212464"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Source Sans Pro"/>
                <a:ea typeface="Source Sans Pro"/>
                <a:cs typeface="Source Sans Pro"/>
                <a:sym typeface="Source Sans Pro"/>
              </a:rPr>
              <a:t>Clients du Ste Bouraoui Group </a:t>
            </a:r>
            <a:endParaRPr sz="1800" b="0" i="0" u="none" strike="noStrike" cap="none" dirty="0">
              <a:solidFill>
                <a:srgbClr val="000000"/>
              </a:solidFill>
              <a:latin typeface="Source Sans Pro"/>
              <a:ea typeface="Source Sans Pro"/>
              <a:cs typeface="Source Sans Pro"/>
              <a:sym typeface="Source Sans Pro"/>
            </a:endParaRPr>
          </a:p>
        </p:txBody>
      </p:sp>
      <p:sp>
        <p:nvSpPr>
          <p:cNvPr id="510" name="Google Shape;510;p4"/>
          <p:cNvSpPr txBox="1"/>
          <p:nvPr/>
        </p:nvSpPr>
        <p:spPr>
          <a:xfrm>
            <a:off x="3602618" y="2080350"/>
            <a:ext cx="194836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800" b="0" i="0" u="none" strike="noStrike" cap="none" dirty="0">
                <a:solidFill>
                  <a:srgbClr val="000000"/>
                </a:solidFill>
                <a:latin typeface="Source Sans Pro"/>
                <a:ea typeface="Source Sans Pro"/>
                <a:cs typeface="Source Sans Pro"/>
                <a:sym typeface="Source Sans Pro"/>
              </a:rPr>
              <a:t>Ste Bouraoui Group</a:t>
            </a:r>
            <a:endParaRPr sz="1800" b="0" i="0" u="none" strike="noStrike" cap="none" dirty="0">
              <a:solidFill>
                <a:srgbClr val="000000"/>
              </a:solidFill>
              <a:latin typeface="Source Sans Pro"/>
              <a:ea typeface="Source Sans Pro"/>
              <a:cs typeface="Source Sans Pro"/>
              <a:sym typeface="Source Sans Pro"/>
            </a:endParaRPr>
          </a:p>
        </p:txBody>
      </p:sp>
      <p:sp>
        <p:nvSpPr>
          <p:cNvPr id="511" name="Google Shape;511;p4"/>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512" name="Google Shape;512;p4"/>
          <p:cNvSpPr txBox="1"/>
          <p:nvPr/>
        </p:nvSpPr>
        <p:spPr>
          <a:xfrm>
            <a:off x="1769525" y="857425"/>
            <a:ext cx="44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a:solidFill>
                  <a:schemeClr val="dk2"/>
                </a:solidFill>
                <a:latin typeface="Source Sans Pro"/>
                <a:ea typeface="Source Sans Pro"/>
                <a:cs typeface="Source Sans Pro"/>
                <a:sym typeface="Source Sans Pro"/>
              </a:rPr>
              <a:t> Organisme d’accueil </a:t>
            </a:r>
            <a:endParaRPr sz="1800" b="0" i="0" u="none" strike="noStrike" cap="none">
              <a:solidFill>
                <a:srgbClr val="2B2A30"/>
              </a:solidFill>
              <a:highlight>
                <a:schemeClr val="lt1"/>
              </a:highlight>
              <a:latin typeface="Arial"/>
              <a:ea typeface="Arial"/>
              <a:cs typeface="Arial"/>
              <a:sym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863" y="1095274"/>
            <a:ext cx="1948360" cy="128602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43" y="3322944"/>
            <a:ext cx="550191" cy="550191"/>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7148" y="4381559"/>
            <a:ext cx="550191" cy="34257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5076" y="2814521"/>
            <a:ext cx="2653165" cy="1567038"/>
          </a:xfrm>
          <a:prstGeom prst="rect">
            <a:avLst/>
          </a:prstGeom>
        </p:spPr>
      </p:pic>
      <p:sp>
        <p:nvSpPr>
          <p:cNvPr id="115" name="Google Shape;507;p4"/>
          <p:cNvSpPr txBox="1"/>
          <p:nvPr/>
        </p:nvSpPr>
        <p:spPr>
          <a:xfrm>
            <a:off x="5215925" y="3894870"/>
            <a:ext cx="1916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dirty="0">
                <a:latin typeface="Source Sans Pro"/>
                <a:ea typeface="Source Sans Pro"/>
                <a:cs typeface="Source Sans Pro"/>
                <a:sym typeface="Source Sans Pro"/>
              </a:rPr>
              <a:t>f</a:t>
            </a:r>
            <a:r>
              <a:rPr lang="en" sz="1800" b="0" i="0" u="none" strike="noStrike" cap="none" dirty="0">
                <a:solidFill>
                  <a:srgbClr val="000000"/>
                </a:solidFill>
                <a:latin typeface="Source Sans Pro"/>
                <a:ea typeface="Source Sans Pro"/>
                <a:cs typeface="Source Sans Pro"/>
                <a:sym typeface="Source Sans Pro"/>
              </a:rPr>
              <a:t>reezePIX</a:t>
            </a:r>
          </a:p>
        </p:txBody>
      </p:sp>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789471" y="4381559"/>
            <a:ext cx="412239" cy="412239"/>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800" y="4411956"/>
            <a:ext cx="749712" cy="393599"/>
          </a:xfrm>
          <a:prstGeom prst="rect">
            <a:avLst/>
          </a:prstGeom>
        </p:spPr>
      </p:pic>
      <p:cxnSp>
        <p:nvCxnSpPr>
          <p:cNvPr id="12" name="Connecteur droit avec flèche 11"/>
          <p:cNvCxnSpPr/>
          <p:nvPr/>
        </p:nvCxnSpPr>
        <p:spPr>
          <a:xfrm flipH="1">
            <a:off x="3473425" y="2707480"/>
            <a:ext cx="1103372" cy="54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p:cNvCxnSpPr/>
          <p:nvPr/>
        </p:nvCxnSpPr>
        <p:spPr>
          <a:xfrm>
            <a:off x="4576800" y="2709222"/>
            <a:ext cx="1103371" cy="5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000"/>
                                        <p:tgtEl>
                                          <p:spTgt spid="510"/>
                                        </p:tgtEl>
                                      </p:cBhvr>
                                    </p:animEffect>
                                  </p:childTnLst>
                                </p:cTn>
                              </p:par>
                              <p:par>
                                <p:cTn id="8" presetID="10" presetClass="entr" presetSubtype="0" fill="hold" nodeType="withEffect">
                                  <p:stCondLst>
                                    <p:cond delay="0"/>
                                  </p:stCondLst>
                                  <p:childTnLst>
                                    <p:set>
                                      <p:cBhvr>
                                        <p:cTn id="9" dur="1" fill="hold">
                                          <p:stCondLst>
                                            <p:cond delay="0"/>
                                          </p:stCondLst>
                                        </p:cTn>
                                        <p:tgtEl>
                                          <p:spTgt spid="507"/>
                                        </p:tgtEl>
                                        <p:attrNameLst>
                                          <p:attrName>style.visibility</p:attrName>
                                        </p:attrNameLst>
                                      </p:cBhvr>
                                      <p:to>
                                        <p:strVal val="visible"/>
                                      </p:to>
                                    </p:set>
                                    <p:animEffect transition="in" filter="fade">
                                      <p:cBhvr>
                                        <p:cTn id="10" dur="500"/>
                                        <p:tgtEl>
                                          <p:spTgt spid="5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par>
                                <p:cTn id="16" presetID="10"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pic>
        <p:nvPicPr>
          <p:cNvPr id="2178" name="Google Shape;2178;p32"/>
          <p:cNvPicPr preferRelativeResize="0"/>
          <p:nvPr/>
        </p:nvPicPr>
        <p:blipFill rotWithShape="1">
          <a:blip r:embed="rId3">
            <a:alphaModFix/>
          </a:blip>
          <a:srcRect/>
          <a:stretch/>
        </p:blipFill>
        <p:spPr>
          <a:xfrm>
            <a:off x="0" y="560439"/>
            <a:ext cx="9144000" cy="4189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8"/>
                                        </p:tgtEl>
                                        <p:attrNameLst>
                                          <p:attrName>style.visibility</p:attrName>
                                        </p:attrNameLst>
                                      </p:cBhvr>
                                      <p:to>
                                        <p:strVal val="visible"/>
                                      </p:to>
                                    </p:set>
                                    <p:animEffect transition="in" filter="fade">
                                      <p:cBhvr>
                                        <p:cTn id="7" dur="10"/>
                                        <p:tgtEl>
                                          <p:spTgt spid="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33"/>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6</a:t>
            </a:r>
            <a:endParaRPr sz="3600" b="1" i="0" u="none" strike="noStrike" cap="none">
              <a:solidFill>
                <a:schemeClr val="lt1"/>
              </a:solidFill>
              <a:latin typeface="Barlow"/>
              <a:ea typeface="Barlow"/>
              <a:cs typeface="Barlow"/>
              <a:sym typeface="Barlow"/>
            </a:endParaRPr>
          </a:p>
        </p:txBody>
      </p:sp>
      <p:grpSp>
        <p:nvGrpSpPr>
          <p:cNvPr id="2184" name="Google Shape;2184;p33"/>
          <p:cNvGrpSpPr/>
          <p:nvPr/>
        </p:nvGrpSpPr>
        <p:grpSpPr>
          <a:xfrm>
            <a:off x="5435079" y="912423"/>
            <a:ext cx="3239723" cy="3318665"/>
            <a:chOff x="2270525" y="117216"/>
            <a:chExt cx="4650765" cy="4762722"/>
          </a:xfrm>
        </p:grpSpPr>
        <p:sp>
          <p:nvSpPr>
            <p:cNvPr id="2185" name="Google Shape;2185;p33"/>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6" name="Google Shape;2186;p33"/>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7" name="Google Shape;2187;p33"/>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8" name="Google Shape;2188;p33"/>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9" name="Google Shape;2189;p33"/>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0" name="Google Shape;2190;p33"/>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1" name="Google Shape;2191;p33"/>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2" name="Google Shape;2192;p33"/>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3" name="Google Shape;2193;p33"/>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4" name="Google Shape;2194;p33"/>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5" name="Google Shape;2195;p33"/>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6" name="Google Shape;2196;p33"/>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7" name="Google Shape;2197;p33"/>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8" name="Google Shape;2198;p33"/>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9" name="Google Shape;2199;p33"/>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0" name="Google Shape;2200;p33"/>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1" name="Google Shape;2201;p33"/>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2" name="Google Shape;2202;p33"/>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3" name="Google Shape;2203;p33"/>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4" name="Google Shape;2204;p33"/>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5" name="Google Shape;2205;p33"/>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06" name="Google Shape;2206;p33"/>
            <p:cNvGrpSpPr/>
            <p:nvPr/>
          </p:nvGrpSpPr>
          <p:grpSpPr>
            <a:xfrm>
              <a:off x="4031993" y="117216"/>
              <a:ext cx="2889297" cy="3901793"/>
              <a:chOff x="5533368" y="1047716"/>
              <a:chExt cx="2889297" cy="3901793"/>
            </a:xfrm>
          </p:grpSpPr>
          <p:sp>
            <p:nvSpPr>
              <p:cNvPr id="2207" name="Google Shape;2207;p33"/>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8" name="Google Shape;2208;p33"/>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9" name="Google Shape;2209;p33"/>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0" name="Google Shape;2210;p33"/>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1" name="Google Shape;2211;p33"/>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2" name="Google Shape;2212;p33"/>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3" name="Google Shape;2213;p33"/>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4" name="Google Shape;2214;p33"/>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5" name="Google Shape;2215;p33"/>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6" name="Google Shape;2216;p33"/>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7" name="Google Shape;2217;p33"/>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8" name="Google Shape;2218;p33"/>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9" name="Google Shape;2219;p33"/>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0" name="Google Shape;2220;p33"/>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1" name="Google Shape;2221;p33"/>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2" name="Google Shape;2222;p33"/>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3" name="Google Shape;2223;p33"/>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4" name="Google Shape;2224;p33"/>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5" name="Google Shape;2225;p33"/>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6" name="Google Shape;2226;p33"/>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7" name="Google Shape;2227;p33"/>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8" name="Google Shape;2228;p33"/>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9" name="Google Shape;2229;p33"/>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0" name="Google Shape;2230;p33"/>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1" name="Google Shape;2231;p33"/>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2" name="Google Shape;2232;p33"/>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3" name="Google Shape;2233;p33"/>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4" name="Google Shape;2234;p33"/>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5" name="Google Shape;2235;p33"/>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6" name="Google Shape;2236;p33"/>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7" name="Google Shape;2237;p33"/>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8" name="Google Shape;2238;p33"/>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9" name="Google Shape;2239;p33"/>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0" name="Google Shape;2240;p33"/>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1" name="Google Shape;2241;p33"/>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2" name="Google Shape;2242;p33"/>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3" name="Google Shape;2243;p33"/>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4" name="Google Shape;2244;p33"/>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5" name="Google Shape;2245;p33"/>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6" name="Google Shape;2246;p33"/>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47" name="Google Shape;2247;p33"/>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8" name="Google Shape;2248;p33"/>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9" name="Google Shape;2249;p33"/>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0" name="Google Shape;2250;p33"/>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1" name="Google Shape;2251;p33"/>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2" name="Google Shape;2252;p33"/>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3" name="Google Shape;2253;p33"/>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4" name="Google Shape;2254;p33"/>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5" name="Google Shape;2255;p33"/>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6" name="Google Shape;2256;p33"/>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7" name="Google Shape;2257;p33"/>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8" name="Google Shape;2258;p33"/>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9" name="Google Shape;2259;p33"/>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0" name="Google Shape;2260;p33"/>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1" name="Google Shape;2261;p33"/>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2" name="Google Shape;2262;p33"/>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3" name="Google Shape;2263;p33"/>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4" name="Google Shape;2264;p33"/>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5" name="Google Shape;2265;p33"/>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6" name="Google Shape;2266;p33"/>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7" name="Google Shape;2267;p33"/>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8" name="Google Shape;2268;p33"/>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9" name="Google Shape;2269;p33"/>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0" name="Google Shape;2270;p33"/>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1" name="Google Shape;2271;p33"/>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2" name="Google Shape;2272;p33"/>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3" name="Google Shape;2273;p33"/>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4" name="Google Shape;2274;p33"/>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5" name="Google Shape;2275;p33"/>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76" name="Google Shape;2276;p33"/>
            <p:cNvGrpSpPr/>
            <p:nvPr/>
          </p:nvGrpSpPr>
          <p:grpSpPr>
            <a:xfrm flipH="1">
              <a:off x="2865273" y="3434801"/>
              <a:ext cx="598186" cy="1340314"/>
              <a:chOff x="4210728" y="4525714"/>
              <a:chExt cx="546438" cy="1224366"/>
            </a:xfrm>
          </p:grpSpPr>
          <p:sp>
            <p:nvSpPr>
              <p:cNvPr id="2277" name="Google Shape;2277;p33"/>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8" name="Google Shape;2278;p33"/>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9" name="Google Shape;2279;p33"/>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0" name="Google Shape;2280;p33"/>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1" name="Google Shape;2281;p33"/>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2" name="Google Shape;2282;p33"/>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3" name="Google Shape;2283;p33"/>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4" name="Google Shape;2284;p33"/>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5" name="Google Shape;2285;p33"/>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6" name="Google Shape;2286;p33"/>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7" name="Google Shape;2287;p33"/>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8" name="Google Shape;2288;p33"/>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9" name="Google Shape;2289;p33"/>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290" name="Google Shape;2290;p33"/>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
        <p:nvSpPr>
          <p:cNvPr id="2291" name="Google Shape;2291;p33"/>
          <p:cNvSpPr txBox="1">
            <a:spLocks noGrp="1"/>
          </p:cNvSpPr>
          <p:nvPr>
            <p:ph type="ctrTitle"/>
          </p:nvPr>
        </p:nvSpPr>
        <p:spPr>
          <a:xfrm>
            <a:off x="1264025" y="2302194"/>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a:latin typeface="Comic Sans MS"/>
                <a:ea typeface="Comic Sans MS"/>
                <a:cs typeface="Comic Sans MS"/>
                <a:sym typeface="Comic Sans MS"/>
              </a:rPr>
              <a:t>Conclusion et</a:t>
            </a:r>
            <a:endParaRPr sz="4800" i="1">
              <a:latin typeface="Comic Sans MS"/>
              <a:ea typeface="Comic Sans MS"/>
              <a:cs typeface="Comic Sans MS"/>
              <a:sym typeface="Comic Sans MS"/>
            </a:endParaRPr>
          </a:p>
          <a:p>
            <a:pPr marL="0" lvl="0" indent="0" algn="l" rtl="0">
              <a:lnSpc>
                <a:spcPct val="100000"/>
              </a:lnSpc>
              <a:spcBef>
                <a:spcPts val="0"/>
              </a:spcBef>
              <a:spcAft>
                <a:spcPts val="0"/>
              </a:spcAft>
              <a:buSzPts val="4400"/>
              <a:buNone/>
            </a:pPr>
            <a:r>
              <a:rPr lang="en" sz="4800" i="1">
                <a:latin typeface="Comic Sans MS"/>
                <a:ea typeface="Comic Sans MS"/>
                <a:cs typeface="Comic Sans MS"/>
                <a:sym typeface="Comic Sans MS"/>
              </a:rPr>
              <a:t>perspectives</a:t>
            </a:r>
            <a:endParaRPr sz="4800" i="1">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91"/>
                                        </p:tgtEl>
                                        <p:attrNameLst>
                                          <p:attrName>style.visibility</p:attrName>
                                        </p:attrNameLst>
                                      </p:cBhvr>
                                      <p:to>
                                        <p:strVal val="visible"/>
                                      </p:to>
                                    </p:set>
                                    <p:anim calcmode="lin" valueType="num">
                                      <p:cBhvr additive="base">
                                        <p:cTn id="7" dur="500"/>
                                        <p:tgtEl>
                                          <p:spTgt spid="2291"/>
                                        </p:tgtEl>
                                        <p:attrNameLst>
                                          <p:attrName>ppt_w</p:attrName>
                                        </p:attrNameLst>
                                      </p:cBhvr>
                                      <p:tavLst>
                                        <p:tav tm="0">
                                          <p:val>
                                            <p:strVal val="0"/>
                                          </p:val>
                                        </p:tav>
                                        <p:tav tm="100000">
                                          <p:val>
                                            <p:strVal val="#ppt_w"/>
                                          </p:val>
                                        </p:tav>
                                      </p:tavLst>
                                    </p:anim>
                                    <p:anim calcmode="lin" valueType="num">
                                      <p:cBhvr additive="base">
                                        <p:cTn id="8" dur="500"/>
                                        <p:tgtEl>
                                          <p:spTgt spid="229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84"/>
                                        </p:tgtEl>
                                        <p:attrNameLst>
                                          <p:attrName>style.visibility</p:attrName>
                                        </p:attrNameLst>
                                      </p:cBhvr>
                                      <p:to>
                                        <p:strVal val="visible"/>
                                      </p:to>
                                    </p:set>
                                    <p:anim calcmode="lin" valueType="num">
                                      <p:cBhvr additive="base">
                                        <p:cTn id="11" dur="500"/>
                                        <p:tgtEl>
                                          <p:spTgt spid="2184"/>
                                        </p:tgtEl>
                                        <p:attrNameLst>
                                          <p:attrName>ppt_w</p:attrName>
                                        </p:attrNameLst>
                                      </p:cBhvr>
                                      <p:tavLst>
                                        <p:tav tm="0">
                                          <p:val>
                                            <p:strVal val="0"/>
                                          </p:val>
                                        </p:tav>
                                        <p:tav tm="100000">
                                          <p:val>
                                            <p:strVal val="#ppt_w"/>
                                          </p:val>
                                        </p:tav>
                                      </p:tavLst>
                                    </p:anim>
                                    <p:anim calcmode="lin" valueType="num">
                                      <p:cBhvr additive="base">
                                        <p:cTn id="12" dur="500"/>
                                        <p:tgtEl>
                                          <p:spTgt spid="21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grpSp>
        <p:nvGrpSpPr>
          <p:cNvPr id="2297" name="Google Shape;2297;p34"/>
          <p:cNvGrpSpPr/>
          <p:nvPr/>
        </p:nvGrpSpPr>
        <p:grpSpPr>
          <a:xfrm>
            <a:off x="614271" y="2184249"/>
            <a:ext cx="7797315" cy="663554"/>
            <a:chOff x="614271" y="2489049"/>
            <a:chExt cx="7797315" cy="663554"/>
          </a:xfrm>
        </p:grpSpPr>
        <p:grpSp>
          <p:nvGrpSpPr>
            <p:cNvPr id="2298" name="Google Shape;2298;p34"/>
            <p:cNvGrpSpPr/>
            <p:nvPr/>
          </p:nvGrpSpPr>
          <p:grpSpPr>
            <a:xfrm>
              <a:off x="614271" y="2489049"/>
              <a:ext cx="7797315" cy="663554"/>
              <a:chOff x="627505" y="3371901"/>
              <a:chExt cx="6922332" cy="589093"/>
            </a:xfrm>
          </p:grpSpPr>
          <p:sp>
            <p:nvSpPr>
              <p:cNvPr id="2299" name="Google Shape;2299;p34"/>
              <p:cNvSpPr/>
              <p:nvPr/>
            </p:nvSpPr>
            <p:spPr>
              <a:xfrm>
                <a:off x="627505" y="3371901"/>
                <a:ext cx="1740939" cy="589093"/>
              </a:xfrm>
              <a:custGeom>
                <a:avLst/>
                <a:gdLst/>
                <a:ahLst/>
                <a:cxnLst/>
                <a:rect l="l" t="t" r="r" b="b"/>
                <a:pathLst>
                  <a:path w="63917" h="21628" extrusionOk="0">
                    <a:moveTo>
                      <a:pt x="0" y="1"/>
                    </a:moveTo>
                    <a:lnTo>
                      <a:pt x="9368" y="10814"/>
                    </a:lnTo>
                    <a:lnTo>
                      <a:pt x="0" y="21628"/>
                    </a:lnTo>
                    <a:lnTo>
                      <a:pt x="54548" y="21628"/>
                    </a:lnTo>
                    <a:lnTo>
                      <a:pt x="63916" y="10814"/>
                    </a:lnTo>
                    <a:lnTo>
                      <a:pt x="54548" y="1"/>
                    </a:lnTo>
                    <a:close/>
                  </a:path>
                </a:pathLst>
              </a:custGeom>
              <a:solidFill>
                <a:srgbClr val="03C2A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Site web actuel</a:t>
                </a:r>
                <a:endParaRPr sz="1400" b="1" i="0" u="none" strike="noStrike" cap="none">
                  <a:solidFill>
                    <a:schemeClr val="lt1"/>
                  </a:solidFill>
                  <a:latin typeface="Arial"/>
                  <a:ea typeface="Arial"/>
                  <a:cs typeface="Arial"/>
                  <a:sym typeface="Arial"/>
                </a:endParaRPr>
              </a:p>
            </p:txBody>
          </p:sp>
          <p:sp>
            <p:nvSpPr>
              <p:cNvPr id="2300" name="Google Shape;2300;p34"/>
              <p:cNvSpPr/>
              <p:nvPr/>
            </p:nvSpPr>
            <p:spPr>
              <a:xfrm>
                <a:off x="2359452" y="3371901"/>
                <a:ext cx="1737289" cy="589093"/>
              </a:xfrm>
              <a:custGeom>
                <a:avLst/>
                <a:gdLst/>
                <a:ahLst/>
                <a:cxnLst/>
                <a:rect l="l" t="t" r="r" b="b"/>
                <a:pathLst>
                  <a:path w="63783" h="21628" extrusionOk="0">
                    <a:moveTo>
                      <a:pt x="0" y="1"/>
                    </a:moveTo>
                    <a:lnTo>
                      <a:pt x="9235" y="10814"/>
                    </a:lnTo>
                    <a:lnTo>
                      <a:pt x="0" y="21628"/>
                    </a:lnTo>
                    <a:lnTo>
                      <a:pt x="54415" y="21628"/>
                    </a:lnTo>
                    <a:lnTo>
                      <a:pt x="63783" y="10814"/>
                    </a:lnTo>
                    <a:lnTo>
                      <a:pt x="54415" y="1"/>
                    </a:lnTo>
                    <a:close/>
                  </a:path>
                </a:pathLst>
              </a:custGeom>
              <a:solidFill>
                <a:srgbClr val="2B859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Choix </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technologique</a:t>
                </a:r>
                <a:endParaRPr sz="1400" b="0" i="0" u="none" strike="noStrike" cap="none">
                  <a:solidFill>
                    <a:schemeClr val="lt1"/>
                  </a:solidFill>
                  <a:latin typeface="Arial"/>
                  <a:ea typeface="Arial"/>
                  <a:cs typeface="Arial"/>
                  <a:sym typeface="Arial"/>
                </a:endParaRPr>
              </a:p>
            </p:txBody>
          </p:sp>
          <p:sp>
            <p:nvSpPr>
              <p:cNvPr id="2301" name="Google Shape;2301;p34"/>
              <p:cNvSpPr/>
              <p:nvPr/>
            </p:nvSpPr>
            <p:spPr>
              <a:xfrm>
                <a:off x="5809606" y="3371901"/>
                <a:ext cx="1740231" cy="589093"/>
              </a:xfrm>
              <a:custGeom>
                <a:avLst/>
                <a:gdLst/>
                <a:ahLst/>
                <a:cxnLst/>
                <a:rect l="l" t="t" r="r" b="b"/>
                <a:pathLst>
                  <a:path w="63891" h="21628" extrusionOk="0">
                    <a:moveTo>
                      <a:pt x="0" y="1"/>
                    </a:moveTo>
                    <a:lnTo>
                      <a:pt x="9368" y="10814"/>
                    </a:lnTo>
                    <a:lnTo>
                      <a:pt x="0" y="21628"/>
                    </a:lnTo>
                    <a:lnTo>
                      <a:pt x="54522" y="21628"/>
                    </a:lnTo>
                    <a:lnTo>
                      <a:pt x="63890" y="10814"/>
                    </a:lnTo>
                    <a:lnTo>
                      <a:pt x="54522" y="1"/>
                    </a:lnTo>
                    <a:close/>
                  </a:path>
                </a:pathLst>
              </a:custGeom>
              <a:solidFill>
                <a:srgbClr val="4F67A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Site web réalisé</a:t>
                </a:r>
                <a:endParaRPr sz="1400" b="0" i="0" u="none" strike="noStrike" cap="none">
                  <a:solidFill>
                    <a:srgbClr val="000000"/>
                  </a:solidFill>
                  <a:latin typeface="Arial"/>
                  <a:ea typeface="Arial"/>
                  <a:cs typeface="Arial"/>
                  <a:sym typeface="Arial"/>
                </a:endParaRPr>
              </a:p>
            </p:txBody>
          </p:sp>
        </p:grpSp>
        <p:sp>
          <p:nvSpPr>
            <p:cNvPr id="2302" name="Google Shape;2302;p34"/>
            <p:cNvSpPr/>
            <p:nvPr/>
          </p:nvSpPr>
          <p:spPr>
            <a:xfrm>
              <a:off x="4491224" y="2489054"/>
              <a:ext cx="1960176" cy="663547"/>
            </a:xfrm>
            <a:custGeom>
              <a:avLst/>
              <a:gdLst/>
              <a:ahLst/>
              <a:cxnLst/>
              <a:rect l="l" t="t" r="r" b="b"/>
              <a:pathLst>
                <a:path w="63891" h="21628" extrusionOk="0">
                  <a:moveTo>
                    <a:pt x="0" y="1"/>
                  </a:moveTo>
                  <a:lnTo>
                    <a:pt x="9368" y="10814"/>
                  </a:lnTo>
                  <a:lnTo>
                    <a:pt x="0" y="21628"/>
                  </a:lnTo>
                  <a:lnTo>
                    <a:pt x="54522" y="21628"/>
                  </a:lnTo>
                  <a:lnTo>
                    <a:pt x="63890" y="10814"/>
                  </a:lnTo>
                  <a:lnTo>
                    <a:pt x="54522" y="1"/>
                  </a:lnTo>
                  <a:close/>
                </a:path>
              </a:pathLst>
            </a:custGeom>
            <a:solidFill>
              <a:srgbClr val="79629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Conception</a:t>
              </a:r>
              <a:endParaRPr sz="1400" b="0" i="0" u="none" strike="noStrike" cap="none">
                <a:solidFill>
                  <a:srgbClr val="000000"/>
                </a:solidFill>
                <a:latin typeface="Arial"/>
                <a:ea typeface="Arial"/>
                <a:cs typeface="Arial"/>
                <a:sym typeface="Arial"/>
              </a:endParaRPr>
            </a:p>
          </p:txBody>
        </p:sp>
      </p:grpSp>
      <p:grpSp>
        <p:nvGrpSpPr>
          <p:cNvPr id="2303" name="Google Shape;2303;p34"/>
          <p:cNvGrpSpPr/>
          <p:nvPr/>
        </p:nvGrpSpPr>
        <p:grpSpPr>
          <a:xfrm>
            <a:off x="184337" y="1629944"/>
            <a:ext cx="2741741" cy="1772162"/>
            <a:chOff x="197992" y="1509997"/>
            <a:chExt cx="2434074" cy="1573297"/>
          </a:xfrm>
        </p:grpSpPr>
        <p:grpSp>
          <p:nvGrpSpPr>
            <p:cNvPr id="2304" name="Google Shape;2304;p34"/>
            <p:cNvGrpSpPr/>
            <p:nvPr/>
          </p:nvGrpSpPr>
          <p:grpSpPr>
            <a:xfrm>
              <a:off x="197992" y="1509997"/>
              <a:ext cx="2434074" cy="1573297"/>
              <a:chOff x="1177450" y="241631"/>
              <a:chExt cx="6173152" cy="3616776"/>
            </a:xfrm>
          </p:grpSpPr>
          <p:sp>
            <p:nvSpPr>
              <p:cNvPr id="2305" name="Google Shape;2305;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6" name="Google Shape;2306;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7" name="Google Shape;2307;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8" name="Google Shape;2308;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309" name="Google Shape;2309;p34"/>
            <p:cNvPicPr preferRelativeResize="0"/>
            <p:nvPr/>
          </p:nvPicPr>
          <p:blipFill rotWithShape="1">
            <a:blip r:embed="rId3">
              <a:alphaModFix/>
            </a:blip>
            <a:srcRect/>
            <a:stretch/>
          </p:blipFill>
          <p:spPr>
            <a:xfrm>
              <a:off x="474334" y="1574613"/>
              <a:ext cx="1881082" cy="1295564"/>
            </a:xfrm>
            <a:prstGeom prst="rect">
              <a:avLst/>
            </a:prstGeom>
            <a:noFill/>
            <a:ln>
              <a:noFill/>
            </a:ln>
          </p:spPr>
        </p:pic>
      </p:grpSp>
      <p:grpSp>
        <p:nvGrpSpPr>
          <p:cNvPr id="2310" name="Google Shape;2310;p34"/>
          <p:cNvGrpSpPr/>
          <p:nvPr/>
        </p:nvGrpSpPr>
        <p:grpSpPr>
          <a:xfrm>
            <a:off x="1533970" y="1032801"/>
            <a:ext cx="4286643" cy="3065395"/>
            <a:chOff x="2185852" y="478938"/>
            <a:chExt cx="3805613" cy="2721409"/>
          </a:xfrm>
        </p:grpSpPr>
        <p:grpSp>
          <p:nvGrpSpPr>
            <p:cNvPr id="2311" name="Google Shape;2311;p34"/>
            <p:cNvGrpSpPr/>
            <p:nvPr/>
          </p:nvGrpSpPr>
          <p:grpSpPr>
            <a:xfrm>
              <a:off x="2185852" y="743469"/>
              <a:ext cx="1768826" cy="2185514"/>
              <a:chOff x="828600" y="1507465"/>
              <a:chExt cx="2305561" cy="2848689"/>
            </a:xfrm>
          </p:grpSpPr>
          <p:sp>
            <p:nvSpPr>
              <p:cNvPr id="2312" name="Google Shape;2312;p34"/>
              <p:cNvSpPr/>
              <p:nvPr/>
            </p:nvSpPr>
            <p:spPr>
              <a:xfrm>
                <a:off x="828600" y="2041202"/>
                <a:ext cx="1802624" cy="1802624"/>
              </a:xfrm>
              <a:custGeom>
                <a:avLst/>
                <a:gdLst/>
                <a:ahLst/>
                <a:cxnLst/>
                <a:rect l="l" t="t" r="r" b="b"/>
                <a:pathLst>
                  <a:path w="86219" h="86219" extrusionOk="0">
                    <a:moveTo>
                      <a:pt x="43151" y="1"/>
                    </a:moveTo>
                    <a:cubicBezTo>
                      <a:pt x="19288" y="1"/>
                      <a:pt x="1" y="19288"/>
                      <a:pt x="1" y="43152"/>
                    </a:cubicBezTo>
                    <a:cubicBezTo>
                      <a:pt x="1" y="66903"/>
                      <a:pt x="19288" y="86218"/>
                      <a:pt x="43151" y="86218"/>
                    </a:cubicBezTo>
                    <a:cubicBezTo>
                      <a:pt x="66903" y="86218"/>
                      <a:pt x="86218" y="66903"/>
                      <a:pt x="86218" y="43152"/>
                    </a:cubicBezTo>
                    <a:cubicBezTo>
                      <a:pt x="86218" y="19288"/>
                      <a:pt x="66903" y="1"/>
                      <a:pt x="43151" y="1"/>
                    </a:cubicBezTo>
                    <a:close/>
                  </a:path>
                </a:pathLst>
              </a:cu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34"/>
              <p:cNvSpPr/>
              <p:nvPr/>
            </p:nvSpPr>
            <p:spPr>
              <a:xfrm>
                <a:off x="983230" y="2195832"/>
                <a:ext cx="1493529" cy="1493529"/>
              </a:xfrm>
              <a:custGeom>
                <a:avLst/>
                <a:gdLst/>
                <a:ahLst/>
                <a:cxnLst/>
                <a:rect l="l" t="t" r="r" b="b"/>
                <a:pathLst>
                  <a:path w="86219" h="86219" extrusionOk="0">
                    <a:moveTo>
                      <a:pt x="43151" y="1"/>
                    </a:moveTo>
                    <a:cubicBezTo>
                      <a:pt x="19288" y="1"/>
                      <a:pt x="1" y="19288"/>
                      <a:pt x="1" y="43152"/>
                    </a:cubicBezTo>
                    <a:cubicBezTo>
                      <a:pt x="1" y="66903"/>
                      <a:pt x="19288" y="86218"/>
                      <a:pt x="43151" y="86218"/>
                    </a:cubicBezTo>
                    <a:cubicBezTo>
                      <a:pt x="66903" y="86218"/>
                      <a:pt x="86218" y="66903"/>
                      <a:pt x="86218" y="43152"/>
                    </a:cubicBezTo>
                    <a:cubicBezTo>
                      <a:pt x="86218" y="19288"/>
                      <a:pt x="66903" y="1"/>
                      <a:pt x="43151" y="1"/>
                    </a:cubicBezTo>
                    <a:close/>
                  </a:path>
                </a:pathLst>
              </a:custGeom>
              <a:solidFill>
                <a:srgbClr val="CC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34"/>
              <p:cNvSpPr/>
              <p:nvPr/>
            </p:nvSpPr>
            <p:spPr>
              <a:xfrm>
                <a:off x="1752621" y="1553633"/>
                <a:ext cx="1381540" cy="2762554"/>
              </a:xfrm>
              <a:custGeom>
                <a:avLst/>
                <a:gdLst/>
                <a:ahLst/>
                <a:cxnLst/>
                <a:rect l="l" t="t" r="r" b="b"/>
                <a:pathLst>
                  <a:path w="73584" h="147140" fill="none" extrusionOk="0">
                    <a:moveTo>
                      <a:pt x="0" y="0"/>
                    </a:moveTo>
                    <a:cubicBezTo>
                      <a:pt x="40596" y="0"/>
                      <a:pt x="73584" y="32848"/>
                      <a:pt x="73584" y="73556"/>
                    </a:cubicBezTo>
                    <a:cubicBezTo>
                      <a:pt x="73584" y="114264"/>
                      <a:pt x="40596" y="147140"/>
                      <a:pt x="0" y="147140"/>
                    </a:cubicBezTo>
                  </a:path>
                </a:pathLst>
              </a:custGeom>
              <a:solidFill>
                <a:srgbClr val="000000"/>
              </a:solidFill>
              <a:ln w="9525" cap="flat" cmpd="sng">
                <a:solidFill>
                  <a:srgbClr val="000000"/>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5" name="Google Shape;2315;p34"/>
              <p:cNvGrpSpPr/>
              <p:nvPr/>
            </p:nvGrpSpPr>
            <p:grpSpPr>
              <a:xfrm>
                <a:off x="1532793" y="2732313"/>
                <a:ext cx="406985" cy="405429"/>
                <a:chOff x="898875" y="4399275"/>
                <a:chExt cx="483700" cy="481850"/>
              </a:xfrm>
            </p:grpSpPr>
            <p:sp>
              <p:nvSpPr>
                <p:cNvPr id="2316" name="Google Shape;2316;p3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17" name="Google Shape;2317;p34"/>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18" name="Google Shape;2318;p3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19" name="Google Shape;2319;p3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20" name="Google Shape;2320;p3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21" name="Google Shape;2321;p3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22" name="Google Shape;2322;p3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323" name="Google Shape;2323;p3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2324" name="Google Shape;2324;p34"/>
              <p:cNvSpPr/>
              <p:nvPr/>
            </p:nvSpPr>
            <p:spPr>
              <a:xfrm>
                <a:off x="1693712" y="1507465"/>
                <a:ext cx="92260" cy="92279"/>
              </a:xfrm>
              <a:custGeom>
                <a:avLst/>
                <a:gdLst/>
                <a:ahLst/>
                <a:cxnLst/>
                <a:rect l="l" t="t" r="r" b="b"/>
                <a:pathLst>
                  <a:path w="4914" h="4915" extrusionOk="0">
                    <a:moveTo>
                      <a:pt x="2471" y="1"/>
                    </a:moveTo>
                    <a:cubicBezTo>
                      <a:pt x="1068" y="1"/>
                      <a:pt x="1" y="1040"/>
                      <a:pt x="1" y="2443"/>
                    </a:cubicBezTo>
                    <a:cubicBezTo>
                      <a:pt x="1" y="3847"/>
                      <a:pt x="1068" y="4914"/>
                      <a:pt x="2471" y="4914"/>
                    </a:cubicBezTo>
                    <a:cubicBezTo>
                      <a:pt x="3735" y="4914"/>
                      <a:pt x="4914" y="3847"/>
                      <a:pt x="4914" y="2443"/>
                    </a:cubicBezTo>
                    <a:cubicBezTo>
                      <a:pt x="4914" y="1040"/>
                      <a:pt x="3735" y="1"/>
                      <a:pt x="24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34"/>
              <p:cNvSpPr/>
              <p:nvPr/>
            </p:nvSpPr>
            <p:spPr>
              <a:xfrm>
                <a:off x="1693712" y="4263875"/>
                <a:ext cx="92260" cy="92279"/>
              </a:xfrm>
              <a:custGeom>
                <a:avLst/>
                <a:gdLst/>
                <a:ahLst/>
                <a:cxnLst/>
                <a:rect l="l" t="t" r="r" b="b"/>
                <a:pathLst>
                  <a:path w="4914" h="4915" extrusionOk="0">
                    <a:moveTo>
                      <a:pt x="2471" y="1"/>
                    </a:moveTo>
                    <a:cubicBezTo>
                      <a:pt x="1068" y="1"/>
                      <a:pt x="1" y="1040"/>
                      <a:pt x="1" y="2443"/>
                    </a:cubicBezTo>
                    <a:cubicBezTo>
                      <a:pt x="1" y="3847"/>
                      <a:pt x="1068" y="4914"/>
                      <a:pt x="2471" y="4914"/>
                    </a:cubicBezTo>
                    <a:cubicBezTo>
                      <a:pt x="3735" y="4914"/>
                      <a:pt x="4914" y="3847"/>
                      <a:pt x="4914" y="2443"/>
                    </a:cubicBezTo>
                    <a:cubicBezTo>
                      <a:pt x="4914" y="1040"/>
                      <a:pt x="3735" y="1"/>
                      <a:pt x="24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26" name="Google Shape;2326;p34"/>
            <p:cNvSpPr/>
            <p:nvPr/>
          </p:nvSpPr>
          <p:spPr>
            <a:xfrm>
              <a:off x="3472744" y="937070"/>
              <a:ext cx="123364" cy="122947"/>
            </a:xfrm>
            <a:custGeom>
              <a:avLst/>
              <a:gdLst/>
              <a:ahLst/>
              <a:cxnLst/>
              <a:rect l="l" t="t" r="r" b="b"/>
              <a:pathLst>
                <a:path w="8564" h="8535" extrusionOk="0">
                  <a:moveTo>
                    <a:pt x="4352" y="0"/>
                  </a:moveTo>
                  <a:cubicBezTo>
                    <a:pt x="1994" y="0"/>
                    <a:pt x="1" y="1881"/>
                    <a:pt x="1" y="4211"/>
                  </a:cubicBezTo>
                  <a:cubicBezTo>
                    <a:pt x="1" y="6570"/>
                    <a:pt x="1994" y="8535"/>
                    <a:pt x="4352" y="8535"/>
                  </a:cubicBezTo>
                  <a:cubicBezTo>
                    <a:pt x="6683" y="8535"/>
                    <a:pt x="8564" y="6570"/>
                    <a:pt x="8564" y="4211"/>
                  </a:cubicBezTo>
                  <a:cubicBezTo>
                    <a:pt x="8564" y="1881"/>
                    <a:pt x="6683" y="0"/>
                    <a:pt x="43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34"/>
            <p:cNvSpPr/>
            <p:nvPr/>
          </p:nvSpPr>
          <p:spPr>
            <a:xfrm>
              <a:off x="3810040" y="1370195"/>
              <a:ext cx="122947" cy="122961"/>
            </a:xfrm>
            <a:custGeom>
              <a:avLst/>
              <a:gdLst/>
              <a:ahLst/>
              <a:cxnLst/>
              <a:rect l="l" t="t" r="r" b="b"/>
              <a:pathLst>
                <a:path w="8535" h="8536" extrusionOk="0">
                  <a:moveTo>
                    <a:pt x="4324" y="0"/>
                  </a:moveTo>
                  <a:cubicBezTo>
                    <a:pt x="1993" y="0"/>
                    <a:pt x="0" y="1994"/>
                    <a:pt x="0" y="4324"/>
                  </a:cubicBezTo>
                  <a:cubicBezTo>
                    <a:pt x="0" y="6682"/>
                    <a:pt x="1993" y="8535"/>
                    <a:pt x="4324" y="8535"/>
                  </a:cubicBezTo>
                  <a:cubicBezTo>
                    <a:pt x="6654" y="8535"/>
                    <a:pt x="8535" y="6682"/>
                    <a:pt x="8535" y="4324"/>
                  </a:cubicBezTo>
                  <a:cubicBezTo>
                    <a:pt x="8535" y="1994"/>
                    <a:pt x="6654" y="0"/>
                    <a:pt x="43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8" name="Google Shape;2328;p34"/>
            <p:cNvGrpSpPr/>
            <p:nvPr/>
          </p:nvGrpSpPr>
          <p:grpSpPr>
            <a:xfrm>
              <a:off x="3836598" y="1046466"/>
              <a:ext cx="2032982" cy="444899"/>
              <a:chOff x="2980250" y="1902403"/>
              <a:chExt cx="2649872" cy="579900"/>
            </a:xfrm>
          </p:grpSpPr>
          <p:sp>
            <p:nvSpPr>
              <p:cNvPr id="2329" name="Google Shape;2329;p34"/>
              <p:cNvSpPr/>
              <p:nvPr/>
            </p:nvSpPr>
            <p:spPr>
              <a:xfrm>
                <a:off x="3609022" y="1902403"/>
                <a:ext cx="2021100" cy="579900"/>
              </a:xfrm>
              <a:prstGeom prst="roundRect">
                <a:avLst>
                  <a:gd name="adj" fmla="val 50000"/>
                </a:avLst>
              </a:prstGeom>
              <a:solidFill>
                <a:srgbClr val="2B85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30" name="Google Shape;2330;p34"/>
              <p:cNvSpPr/>
              <p:nvPr/>
            </p:nvSpPr>
            <p:spPr>
              <a:xfrm>
                <a:off x="3711016" y="1989764"/>
                <a:ext cx="1324200" cy="3999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b="0" i="0" u="none" strike="noStrike" cap="none">
                    <a:solidFill>
                      <a:srgbClr val="FFFFFF"/>
                    </a:solidFill>
                    <a:latin typeface="Fira Sans Extra Condensed Medium"/>
                    <a:ea typeface="Fira Sans Extra Condensed Medium"/>
                    <a:cs typeface="Fira Sans Extra Condensed Medium"/>
                    <a:sym typeface="Fira Sans Extra Condensed Medium"/>
                  </a:rPr>
                  <a:t>CSS3</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2331" name="Google Shape;2331;p34"/>
              <p:cNvSpPr/>
              <p:nvPr/>
            </p:nvSpPr>
            <p:spPr>
              <a:xfrm>
                <a:off x="5051762" y="2016941"/>
                <a:ext cx="19" cy="335791"/>
              </a:xfrm>
              <a:custGeom>
                <a:avLst/>
                <a:gdLst/>
                <a:ahLst/>
                <a:cxnLst/>
                <a:rect l="l" t="t" r="r" b="b"/>
                <a:pathLst>
                  <a:path w="1" h="17885" fill="none" extrusionOk="0">
                    <a:moveTo>
                      <a:pt x="1" y="1"/>
                    </a:moveTo>
                    <a:lnTo>
                      <a:pt x="1" y="17884"/>
                    </a:lnTo>
                  </a:path>
                </a:pathLst>
              </a:custGeom>
              <a:noFill/>
              <a:ln w="11925" cap="flat" cmpd="sng">
                <a:solidFill>
                  <a:srgbClr val="FFFFF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32" name="Google Shape;2332;p34"/>
              <p:cNvSpPr/>
              <p:nvPr/>
            </p:nvSpPr>
            <p:spPr>
              <a:xfrm>
                <a:off x="3011341" y="2199321"/>
                <a:ext cx="498664" cy="208234"/>
              </a:xfrm>
              <a:custGeom>
                <a:avLst/>
                <a:gdLst/>
                <a:ahLst/>
                <a:cxnLst/>
                <a:rect l="l" t="t" r="r" b="b"/>
                <a:pathLst>
                  <a:path w="26560" h="11091" fill="none" extrusionOk="0">
                    <a:moveTo>
                      <a:pt x="0" y="11090"/>
                    </a:moveTo>
                    <a:lnTo>
                      <a:pt x="26559" y="1"/>
                    </a:lnTo>
                  </a:path>
                </a:pathLst>
              </a:custGeom>
              <a:solidFill>
                <a:srgbClr val="53A8B3"/>
              </a:solidFill>
              <a:ln w="23150" cap="flat" cmpd="sng">
                <a:solidFill>
                  <a:srgbClr val="53A8B3"/>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33" name="Google Shape;2333;p34"/>
              <p:cNvSpPr/>
              <p:nvPr/>
            </p:nvSpPr>
            <p:spPr>
              <a:xfrm>
                <a:off x="2980250" y="2359565"/>
                <a:ext cx="92260" cy="92260"/>
              </a:xfrm>
              <a:custGeom>
                <a:avLst/>
                <a:gdLst/>
                <a:ahLst/>
                <a:cxnLst/>
                <a:rect l="l" t="t" r="r" b="b"/>
                <a:pathLst>
                  <a:path w="4914" h="4914" extrusionOk="0">
                    <a:moveTo>
                      <a:pt x="2471" y="0"/>
                    </a:moveTo>
                    <a:cubicBezTo>
                      <a:pt x="1067" y="0"/>
                      <a:pt x="0" y="1039"/>
                      <a:pt x="0" y="2443"/>
                    </a:cubicBezTo>
                    <a:cubicBezTo>
                      <a:pt x="0" y="3847"/>
                      <a:pt x="1067" y="4913"/>
                      <a:pt x="2471" y="4913"/>
                    </a:cubicBezTo>
                    <a:cubicBezTo>
                      <a:pt x="3762" y="4913"/>
                      <a:pt x="4913" y="3847"/>
                      <a:pt x="4913" y="2443"/>
                    </a:cubicBezTo>
                    <a:cubicBezTo>
                      <a:pt x="4913" y="1039"/>
                      <a:pt x="3762" y="0"/>
                      <a:pt x="2471" y="0"/>
                    </a:cubicBezTo>
                    <a:close/>
                  </a:path>
                </a:pathLst>
              </a:custGeom>
              <a:solidFill>
                <a:srgbClr val="53A8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34" name="Google Shape;2334;p34"/>
              <p:cNvSpPr/>
              <p:nvPr/>
            </p:nvSpPr>
            <p:spPr>
              <a:xfrm>
                <a:off x="3292292" y="1981626"/>
                <a:ext cx="448047" cy="448065"/>
              </a:xfrm>
              <a:custGeom>
                <a:avLst/>
                <a:gdLst/>
                <a:ahLst/>
                <a:cxnLst/>
                <a:rect l="l" t="t" r="r" b="b"/>
                <a:pathLst>
                  <a:path w="23864" h="23865" extrusionOk="0">
                    <a:moveTo>
                      <a:pt x="11932" y="1"/>
                    </a:moveTo>
                    <a:cubicBezTo>
                      <a:pt x="5391" y="1"/>
                      <a:pt x="0" y="5391"/>
                      <a:pt x="0" y="11933"/>
                    </a:cubicBezTo>
                    <a:cubicBezTo>
                      <a:pt x="0" y="18474"/>
                      <a:pt x="5391" y="23864"/>
                      <a:pt x="11932" y="23864"/>
                    </a:cubicBezTo>
                    <a:cubicBezTo>
                      <a:pt x="18473" y="23864"/>
                      <a:pt x="23864" y="18474"/>
                      <a:pt x="23864" y="11933"/>
                    </a:cubicBezTo>
                    <a:cubicBezTo>
                      <a:pt x="23864" y="5391"/>
                      <a:pt x="18473" y="1"/>
                      <a:pt x="11932" y="1"/>
                    </a:cubicBezTo>
                    <a:close/>
                  </a:path>
                </a:pathLst>
              </a:custGeom>
              <a:solidFill>
                <a:srgbClr val="53A8B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Fira Sans Extra Condensed"/>
                    <a:ea typeface="Fira Sans Extra Condensed"/>
                    <a:cs typeface="Fira Sans Extra Condensed"/>
                    <a:sym typeface="Fira Sans Extra Condensed"/>
                  </a:rPr>
                  <a:t>2</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2335" name="Google Shape;2335;p34"/>
            <p:cNvSpPr/>
            <p:nvPr/>
          </p:nvSpPr>
          <p:spPr>
            <a:xfrm>
              <a:off x="3892538" y="1779869"/>
              <a:ext cx="122961" cy="122947"/>
            </a:xfrm>
            <a:custGeom>
              <a:avLst/>
              <a:gdLst/>
              <a:ahLst/>
              <a:cxnLst/>
              <a:rect l="l" t="t" r="r" b="b"/>
              <a:pathLst>
                <a:path w="8536" h="8535" extrusionOk="0">
                  <a:moveTo>
                    <a:pt x="4212" y="0"/>
                  </a:moveTo>
                  <a:cubicBezTo>
                    <a:pt x="1881" y="0"/>
                    <a:pt x="0" y="1965"/>
                    <a:pt x="0" y="4324"/>
                  </a:cubicBezTo>
                  <a:cubicBezTo>
                    <a:pt x="0" y="6654"/>
                    <a:pt x="1881" y="8535"/>
                    <a:pt x="4212" y="8535"/>
                  </a:cubicBezTo>
                  <a:cubicBezTo>
                    <a:pt x="6654" y="8535"/>
                    <a:pt x="8535" y="6654"/>
                    <a:pt x="8535" y="4324"/>
                  </a:cubicBezTo>
                  <a:cubicBezTo>
                    <a:pt x="8535" y="1965"/>
                    <a:pt x="6654" y="0"/>
                    <a:pt x="4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6" name="Google Shape;2336;p34"/>
            <p:cNvGrpSpPr/>
            <p:nvPr/>
          </p:nvGrpSpPr>
          <p:grpSpPr>
            <a:xfrm>
              <a:off x="3917463" y="1615477"/>
              <a:ext cx="2054773" cy="444899"/>
              <a:chOff x="3085653" y="2644076"/>
              <a:chExt cx="2678276" cy="579900"/>
            </a:xfrm>
          </p:grpSpPr>
          <p:sp>
            <p:nvSpPr>
              <p:cNvPr id="2337" name="Google Shape;2337;p34"/>
              <p:cNvSpPr/>
              <p:nvPr/>
            </p:nvSpPr>
            <p:spPr>
              <a:xfrm>
                <a:off x="3742829" y="2644076"/>
                <a:ext cx="2021100" cy="579900"/>
              </a:xfrm>
              <a:prstGeom prst="roundRect">
                <a:avLst>
                  <a:gd name="adj" fmla="val 50000"/>
                </a:avLst>
              </a:prstGeom>
              <a:solidFill>
                <a:srgbClr val="4F6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38" name="Google Shape;2338;p34"/>
              <p:cNvSpPr/>
              <p:nvPr/>
            </p:nvSpPr>
            <p:spPr>
              <a:xfrm>
                <a:off x="3844823" y="2730158"/>
                <a:ext cx="1324200" cy="3999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b="0" i="0" u="none" strike="noStrike" cap="none">
                    <a:solidFill>
                      <a:srgbClr val="FFFFFF"/>
                    </a:solidFill>
                    <a:latin typeface="Fira Sans Extra Condensed Medium"/>
                    <a:ea typeface="Fira Sans Extra Condensed Medium"/>
                    <a:cs typeface="Fira Sans Extra Condensed Medium"/>
                    <a:sym typeface="Fira Sans Extra Condensed Medium"/>
                  </a:rPr>
                  <a:t>JavaScript</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2339" name="Google Shape;2339;p34"/>
              <p:cNvSpPr/>
              <p:nvPr/>
            </p:nvSpPr>
            <p:spPr>
              <a:xfrm>
                <a:off x="5178794" y="2761217"/>
                <a:ext cx="19" cy="338419"/>
              </a:xfrm>
              <a:custGeom>
                <a:avLst/>
                <a:gdLst/>
                <a:ahLst/>
                <a:cxnLst/>
                <a:rect l="l" t="t" r="r" b="b"/>
                <a:pathLst>
                  <a:path w="1" h="18025" fill="none" extrusionOk="0">
                    <a:moveTo>
                      <a:pt x="1" y="0"/>
                    </a:moveTo>
                    <a:lnTo>
                      <a:pt x="1" y="18024"/>
                    </a:lnTo>
                  </a:path>
                </a:pathLst>
              </a:custGeom>
              <a:noFill/>
              <a:ln w="11925" cap="flat" cmpd="sng">
                <a:solidFill>
                  <a:srgbClr val="FFFFF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0" name="Google Shape;2340;p34"/>
              <p:cNvSpPr/>
              <p:nvPr/>
            </p:nvSpPr>
            <p:spPr>
              <a:xfrm>
                <a:off x="3109910" y="2937269"/>
                <a:ext cx="507620" cy="19"/>
              </a:xfrm>
              <a:custGeom>
                <a:avLst/>
                <a:gdLst/>
                <a:ahLst/>
                <a:cxnLst/>
                <a:rect l="l" t="t" r="r" b="b"/>
                <a:pathLst>
                  <a:path w="27037" h="1" fill="none" extrusionOk="0">
                    <a:moveTo>
                      <a:pt x="0" y="0"/>
                    </a:moveTo>
                    <a:lnTo>
                      <a:pt x="27036" y="0"/>
                    </a:lnTo>
                  </a:path>
                </a:pathLst>
              </a:custGeom>
              <a:noFill/>
              <a:ln w="23150" cap="flat" cmpd="sng">
                <a:solidFill>
                  <a:srgbClr val="8BA2D9"/>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1" name="Google Shape;2341;p34"/>
              <p:cNvSpPr/>
              <p:nvPr/>
            </p:nvSpPr>
            <p:spPr>
              <a:xfrm>
                <a:off x="3085653" y="2892998"/>
                <a:ext cx="94908" cy="92260"/>
              </a:xfrm>
              <a:custGeom>
                <a:avLst/>
                <a:gdLst/>
                <a:ahLst/>
                <a:cxnLst/>
                <a:rect l="l" t="t" r="r" b="b"/>
                <a:pathLst>
                  <a:path w="5055" h="4914" extrusionOk="0">
                    <a:moveTo>
                      <a:pt x="2472" y="0"/>
                    </a:moveTo>
                    <a:cubicBezTo>
                      <a:pt x="1180" y="0"/>
                      <a:pt x="1" y="1067"/>
                      <a:pt x="1" y="2471"/>
                    </a:cubicBezTo>
                    <a:cubicBezTo>
                      <a:pt x="1" y="3874"/>
                      <a:pt x="1180" y="4913"/>
                      <a:pt x="2472" y="4913"/>
                    </a:cubicBezTo>
                    <a:cubicBezTo>
                      <a:pt x="3875" y="4913"/>
                      <a:pt x="5054" y="3874"/>
                      <a:pt x="5054" y="2471"/>
                    </a:cubicBezTo>
                    <a:cubicBezTo>
                      <a:pt x="5054" y="1067"/>
                      <a:pt x="3875" y="0"/>
                      <a:pt x="2472" y="0"/>
                    </a:cubicBezTo>
                    <a:close/>
                  </a:path>
                </a:pathLst>
              </a:custGeom>
              <a:solidFill>
                <a:srgbClr val="8BA2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2" name="Google Shape;2342;p34"/>
              <p:cNvSpPr/>
              <p:nvPr/>
            </p:nvSpPr>
            <p:spPr>
              <a:xfrm>
                <a:off x="3419850" y="2728530"/>
                <a:ext cx="445944" cy="445944"/>
              </a:xfrm>
              <a:custGeom>
                <a:avLst/>
                <a:gdLst/>
                <a:ahLst/>
                <a:cxnLst/>
                <a:rect l="l" t="t" r="r" b="b"/>
                <a:pathLst>
                  <a:path w="23752" h="23752" extrusionOk="0">
                    <a:moveTo>
                      <a:pt x="11932" y="1"/>
                    </a:moveTo>
                    <a:cubicBezTo>
                      <a:pt x="5250" y="1"/>
                      <a:pt x="0" y="5251"/>
                      <a:pt x="0" y="11932"/>
                    </a:cubicBezTo>
                    <a:cubicBezTo>
                      <a:pt x="0" y="18474"/>
                      <a:pt x="5250" y="23752"/>
                      <a:pt x="11932" y="23752"/>
                    </a:cubicBezTo>
                    <a:cubicBezTo>
                      <a:pt x="18473" y="23752"/>
                      <a:pt x="23751" y="18474"/>
                      <a:pt x="23751" y="11932"/>
                    </a:cubicBezTo>
                    <a:cubicBezTo>
                      <a:pt x="23751" y="5251"/>
                      <a:pt x="18473" y="1"/>
                      <a:pt x="11932" y="1"/>
                    </a:cubicBezTo>
                    <a:close/>
                  </a:path>
                </a:pathLst>
              </a:custGeom>
              <a:solidFill>
                <a:srgbClr val="8BA2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Fira Sans Extra Condensed"/>
                    <a:ea typeface="Fira Sans Extra Condensed"/>
                    <a:cs typeface="Fira Sans Extra Condensed"/>
                    <a:sym typeface="Fira Sans Extra Condensed"/>
                  </a:rPr>
                  <a:t>3</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2343" name="Google Shape;2343;p34"/>
            <p:cNvSpPr/>
            <p:nvPr/>
          </p:nvSpPr>
          <p:spPr>
            <a:xfrm>
              <a:off x="3808412" y="2195996"/>
              <a:ext cx="122961" cy="122961"/>
            </a:xfrm>
            <a:custGeom>
              <a:avLst/>
              <a:gdLst/>
              <a:ahLst/>
              <a:cxnLst/>
              <a:rect l="l" t="t" r="r" b="b"/>
              <a:pathLst>
                <a:path w="8536" h="8536" extrusionOk="0">
                  <a:moveTo>
                    <a:pt x="4324" y="1"/>
                  </a:moveTo>
                  <a:cubicBezTo>
                    <a:pt x="1854" y="1"/>
                    <a:pt x="1" y="1994"/>
                    <a:pt x="1" y="4325"/>
                  </a:cubicBezTo>
                  <a:cubicBezTo>
                    <a:pt x="1" y="6655"/>
                    <a:pt x="1854" y="8536"/>
                    <a:pt x="4324" y="8536"/>
                  </a:cubicBezTo>
                  <a:cubicBezTo>
                    <a:pt x="6654" y="8536"/>
                    <a:pt x="8535" y="6655"/>
                    <a:pt x="8535" y="4325"/>
                  </a:cubicBezTo>
                  <a:cubicBezTo>
                    <a:pt x="8535" y="1994"/>
                    <a:pt x="6654" y="1"/>
                    <a:pt x="43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44" name="Google Shape;2344;p34"/>
            <p:cNvGrpSpPr/>
            <p:nvPr/>
          </p:nvGrpSpPr>
          <p:grpSpPr>
            <a:xfrm>
              <a:off x="3833357" y="2184747"/>
              <a:ext cx="2015693" cy="444899"/>
              <a:chOff x="2976025" y="3386086"/>
              <a:chExt cx="2627336" cy="579900"/>
            </a:xfrm>
          </p:grpSpPr>
          <p:sp>
            <p:nvSpPr>
              <p:cNvPr id="2345" name="Google Shape;2345;p34"/>
              <p:cNvSpPr/>
              <p:nvPr/>
            </p:nvSpPr>
            <p:spPr>
              <a:xfrm>
                <a:off x="3582261" y="3386086"/>
                <a:ext cx="2021100" cy="579900"/>
              </a:xfrm>
              <a:prstGeom prst="roundRect">
                <a:avLst>
                  <a:gd name="adj" fmla="val 50000"/>
                </a:avLst>
              </a:prstGeom>
              <a:solidFill>
                <a:srgbClr val="796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6" name="Google Shape;2346;p34"/>
              <p:cNvSpPr/>
              <p:nvPr/>
            </p:nvSpPr>
            <p:spPr>
              <a:xfrm>
                <a:off x="3684255" y="3470553"/>
                <a:ext cx="1324200" cy="3999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b="0" i="0" u="none" strike="noStrike" cap="none">
                    <a:solidFill>
                      <a:srgbClr val="FFFFFF"/>
                    </a:solidFill>
                    <a:latin typeface="Fira Sans Extra Condensed Medium"/>
                    <a:ea typeface="Fira Sans Extra Condensed Medium"/>
                    <a:cs typeface="Fira Sans Extra Condensed Medium"/>
                    <a:sym typeface="Fira Sans Extra Condensed Medium"/>
                  </a:rPr>
                  <a:t>ReactJS</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2347" name="Google Shape;2347;p34"/>
              <p:cNvSpPr/>
              <p:nvPr/>
            </p:nvSpPr>
            <p:spPr>
              <a:xfrm>
                <a:off x="5018549" y="3508121"/>
                <a:ext cx="19" cy="335772"/>
              </a:xfrm>
              <a:custGeom>
                <a:avLst/>
                <a:gdLst/>
                <a:ahLst/>
                <a:cxnLst/>
                <a:rect l="l" t="t" r="r" b="b"/>
                <a:pathLst>
                  <a:path w="1" h="17884" fill="none" extrusionOk="0">
                    <a:moveTo>
                      <a:pt x="1" y="0"/>
                    </a:moveTo>
                    <a:lnTo>
                      <a:pt x="1" y="17884"/>
                    </a:lnTo>
                  </a:path>
                </a:pathLst>
              </a:custGeom>
              <a:noFill/>
              <a:ln w="11925" cap="flat" cmpd="sng">
                <a:solidFill>
                  <a:srgbClr val="FFFFF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8" name="Google Shape;2348;p34"/>
              <p:cNvSpPr/>
              <p:nvPr/>
            </p:nvSpPr>
            <p:spPr>
              <a:xfrm>
                <a:off x="2998161" y="3466478"/>
                <a:ext cx="511844" cy="215068"/>
              </a:xfrm>
              <a:custGeom>
                <a:avLst/>
                <a:gdLst/>
                <a:ahLst/>
                <a:cxnLst/>
                <a:rect l="l" t="t" r="r" b="b"/>
                <a:pathLst>
                  <a:path w="27262" h="11455" fill="none" extrusionOk="0">
                    <a:moveTo>
                      <a:pt x="1" y="0"/>
                    </a:moveTo>
                    <a:lnTo>
                      <a:pt x="27261" y="11455"/>
                    </a:lnTo>
                  </a:path>
                </a:pathLst>
              </a:custGeom>
              <a:noFill/>
              <a:ln w="23150" cap="flat" cmpd="sng">
                <a:solidFill>
                  <a:srgbClr val="A58FB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49" name="Google Shape;2349;p34"/>
              <p:cNvSpPr/>
              <p:nvPr/>
            </p:nvSpPr>
            <p:spPr>
              <a:xfrm>
                <a:off x="2976025" y="3435368"/>
                <a:ext cx="94363" cy="92279"/>
              </a:xfrm>
              <a:custGeom>
                <a:avLst/>
                <a:gdLst/>
                <a:ahLst/>
                <a:cxnLst/>
                <a:rect l="l" t="t" r="r" b="b"/>
                <a:pathLst>
                  <a:path w="5026" h="4915" extrusionOk="0">
                    <a:moveTo>
                      <a:pt x="2583" y="1"/>
                    </a:moveTo>
                    <a:cubicBezTo>
                      <a:pt x="1180" y="1"/>
                      <a:pt x="0" y="1068"/>
                      <a:pt x="0" y="2472"/>
                    </a:cubicBezTo>
                    <a:cubicBezTo>
                      <a:pt x="0" y="3763"/>
                      <a:pt x="1180" y="4914"/>
                      <a:pt x="2583" y="4914"/>
                    </a:cubicBezTo>
                    <a:cubicBezTo>
                      <a:pt x="3875" y="4914"/>
                      <a:pt x="5026" y="3763"/>
                      <a:pt x="5026" y="2472"/>
                    </a:cubicBezTo>
                    <a:cubicBezTo>
                      <a:pt x="5026" y="1068"/>
                      <a:pt x="3875" y="1"/>
                      <a:pt x="2583" y="1"/>
                    </a:cubicBezTo>
                    <a:close/>
                  </a:path>
                </a:pathLst>
              </a:custGeom>
              <a:solidFill>
                <a:srgbClr val="A58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50" name="Google Shape;2350;p34"/>
              <p:cNvSpPr/>
              <p:nvPr/>
            </p:nvSpPr>
            <p:spPr>
              <a:xfrm>
                <a:off x="3259604" y="3474908"/>
                <a:ext cx="445418" cy="445944"/>
              </a:xfrm>
              <a:custGeom>
                <a:avLst/>
                <a:gdLst/>
                <a:ahLst/>
                <a:cxnLst/>
                <a:rect l="l" t="t" r="r" b="b"/>
                <a:pathLst>
                  <a:path w="23724" h="23752" extrusionOk="0">
                    <a:moveTo>
                      <a:pt x="11932" y="1"/>
                    </a:moveTo>
                    <a:cubicBezTo>
                      <a:pt x="5251" y="1"/>
                      <a:pt x="1" y="5279"/>
                      <a:pt x="1" y="11820"/>
                    </a:cubicBezTo>
                    <a:cubicBezTo>
                      <a:pt x="1" y="18390"/>
                      <a:pt x="5251" y="23752"/>
                      <a:pt x="11932" y="23752"/>
                    </a:cubicBezTo>
                    <a:cubicBezTo>
                      <a:pt x="18474" y="23752"/>
                      <a:pt x="23724" y="18390"/>
                      <a:pt x="23724" y="11820"/>
                    </a:cubicBezTo>
                    <a:cubicBezTo>
                      <a:pt x="23724" y="5279"/>
                      <a:pt x="18474" y="1"/>
                      <a:pt x="11932" y="1"/>
                    </a:cubicBezTo>
                    <a:close/>
                  </a:path>
                </a:pathLst>
              </a:custGeom>
              <a:solidFill>
                <a:srgbClr val="A58FB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Fira Sans Extra Condensed"/>
                    <a:ea typeface="Fira Sans Extra Condensed"/>
                    <a:cs typeface="Fira Sans Extra Condensed"/>
                    <a:sym typeface="Fira Sans Extra Condensed"/>
                  </a:rPr>
                  <a:t>4</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2351" name="Google Shape;2351;p34"/>
            <p:cNvSpPr/>
            <p:nvPr/>
          </p:nvSpPr>
          <p:spPr>
            <a:xfrm>
              <a:off x="3472744" y="2625491"/>
              <a:ext cx="121348" cy="122961"/>
            </a:xfrm>
            <a:custGeom>
              <a:avLst/>
              <a:gdLst/>
              <a:ahLst/>
              <a:cxnLst/>
              <a:rect l="l" t="t" r="r" b="b"/>
              <a:pathLst>
                <a:path w="8424" h="8536" extrusionOk="0">
                  <a:moveTo>
                    <a:pt x="4212" y="0"/>
                  </a:moveTo>
                  <a:cubicBezTo>
                    <a:pt x="1882" y="0"/>
                    <a:pt x="1" y="1881"/>
                    <a:pt x="1" y="4212"/>
                  </a:cubicBezTo>
                  <a:cubicBezTo>
                    <a:pt x="1" y="6570"/>
                    <a:pt x="1882" y="8535"/>
                    <a:pt x="4212" y="8535"/>
                  </a:cubicBezTo>
                  <a:cubicBezTo>
                    <a:pt x="6570" y="8535"/>
                    <a:pt x="8423" y="6570"/>
                    <a:pt x="8423" y="4212"/>
                  </a:cubicBezTo>
                  <a:cubicBezTo>
                    <a:pt x="8423" y="1881"/>
                    <a:pt x="6570" y="0"/>
                    <a:pt x="4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2" name="Google Shape;2352;p34"/>
            <p:cNvGrpSpPr/>
            <p:nvPr/>
          </p:nvGrpSpPr>
          <p:grpSpPr>
            <a:xfrm>
              <a:off x="3498112" y="2650819"/>
              <a:ext cx="1912934" cy="549528"/>
              <a:chOff x="2539054" y="3993584"/>
              <a:chExt cx="2493397" cy="716278"/>
            </a:xfrm>
          </p:grpSpPr>
          <p:sp>
            <p:nvSpPr>
              <p:cNvPr id="2353" name="Google Shape;2353;p34"/>
              <p:cNvSpPr/>
              <p:nvPr/>
            </p:nvSpPr>
            <p:spPr>
              <a:xfrm>
                <a:off x="3011351" y="4129962"/>
                <a:ext cx="2021100" cy="579900"/>
              </a:xfrm>
              <a:prstGeom prst="roundRect">
                <a:avLst>
                  <a:gd name="adj" fmla="val 50000"/>
                </a:avLst>
              </a:prstGeom>
              <a:solidFill>
                <a:srgbClr val="9E50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54" name="Google Shape;2354;p34"/>
              <p:cNvSpPr/>
              <p:nvPr/>
            </p:nvSpPr>
            <p:spPr>
              <a:xfrm>
                <a:off x="3113345" y="4191991"/>
                <a:ext cx="1324200" cy="3999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b="0" i="0" u="none" strike="noStrike" cap="none">
                    <a:solidFill>
                      <a:srgbClr val="FFFFFF"/>
                    </a:solidFill>
                    <a:latin typeface="Fira Sans Extra Condensed Medium"/>
                    <a:ea typeface="Fira Sans Extra Condensed Medium"/>
                    <a:cs typeface="Fira Sans Extra Condensed Medium"/>
                    <a:sym typeface="Fira Sans Extra Condensed Medium"/>
                  </a:rPr>
                  <a:t>NodeJS</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sp>
            <p:nvSpPr>
              <p:cNvPr id="2355" name="Google Shape;2355;p34"/>
              <p:cNvSpPr/>
              <p:nvPr/>
            </p:nvSpPr>
            <p:spPr>
              <a:xfrm>
                <a:off x="4445589" y="4252377"/>
                <a:ext cx="19" cy="338419"/>
              </a:xfrm>
              <a:custGeom>
                <a:avLst/>
                <a:gdLst/>
                <a:ahLst/>
                <a:cxnLst/>
                <a:rect l="l" t="t" r="r" b="b"/>
                <a:pathLst>
                  <a:path w="1" h="18025" fill="none" extrusionOk="0">
                    <a:moveTo>
                      <a:pt x="1" y="1"/>
                    </a:moveTo>
                    <a:lnTo>
                      <a:pt x="1" y="18025"/>
                    </a:lnTo>
                  </a:path>
                </a:pathLst>
              </a:custGeom>
              <a:noFill/>
              <a:ln w="11925" cap="flat" cmpd="sng">
                <a:solidFill>
                  <a:srgbClr val="FFFFF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56" name="Google Shape;2356;p34"/>
              <p:cNvSpPr/>
              <p:nvPr/>
            </p:nvSpPr>
            <p:spPr>
              <a:xfrm>
                <a:off x="2574370" y="4017822"/>
                <a:ext cx="307328" cy="399570"/>
              </a:xfrm>
              <a:custGeom>
                <a:avLst/>
                <a:gdLst/>
                <a:ahLst/>
                <a:cxnLst/>
                <a:rect l="l" t="t" r="r" b="b"/>
                <a:pathLst>
                  <a:path w="16369" h="21282" fill="none" extrusionOk="0">
                    <a:moveTo>
                      <a:pt x="0" y="1"/>
                    </a:moveTo>
                    <a:lnTo>
                      <a:pt x="16368" y="21281"/>
                    </a:lnTo>
                  </a:path>
                </a:pathLst>
              </a:custGeom>
              <a:noFill/>
              <a:ln w="23150" cap="flat" cmpd="sng">
                <a:solidFill>
                  <a:srgbClr val="CE85DA"/>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57" name="Google Shape;2357;p34"/>
              <p:cNvSpPr/>
              <p:nvPr/>
            </p:nvSpPr>
            <p:spPr>
              <a:xfrm>
                <a:off x="2539054" y="3993584"/>
                <a:ext cx="92260" cy="92260"/>
              </a:xfrm>
              <a:custGeom>
                <a:avLst/>
                <a:gdLst/>
                <a:ahLst/>
                <a:cxnLst/>
                <a:rect l="l" t="t" r="r" b="b"/>
                <a:pathLst>
                  <a:path w="4914" h="4914" extrusionOk="0">
                    <a:moveTo>
                      <a:pt x="2443" y="0"/>
                    </a:moveTo>
                    <a:cubicBezTo>
                      <a:pt x="1039" y="0"/>
                      <a:pt x="0" y="1151"/>
                      <a:pt x="0" y="2443"/>
                    </a:cubicBezTo>
                    <a:cubicBezTo>
                      <a:pt x="0" y="3846"/>
                      <a:pt x="1039" y="4913"/>
                      <a:pt x="2443" y="4913"/>
                    </a:cubicBezTo>
                    <a:cubicBezTo>
                      <a:pt x="3847" y="4913"/>
                      <a:pt x="4914" y="3846"/>
                      <a:pt x="4914" y="2443"/>
                    </a:cubicBezTo>
                    <a:cubicBezTo>
                      <a:pt x="4914" y="1151"/>
                      <a:pt x="3847" y="0"/>
                      <a:pt x="2443" y="0"/>
                    </a:cubicBezTo>
                    <a:close/>
                  </a:path>
                </a:pathLst>
              </a:custGeom>
              <a:solidFill>
                <a:srgbClr val="CE8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58" name="Google Shape;2358;p34"/>
              <p:cNvSpPr/>
              <p:nvPr/>
            </p:nvSpPr>
            <p:spPr>
              <a:xfrm>
                <a:off x="2686119" y="4219709"/>
                <a:ext cx="445944" cy="448047"/>
              </a:xfrm>
              <a:custGeom>
                <a:avLst/>
                <a:gdLst/>
                <a:ahLst/>
                <a:cxnLst/>
                <a:rect l="l" t="t" r="r" b="b"/>
                <a:pathLst>
                  <a:path w="23752" h="23864" extrusionOk="0">
                    <a:moveTo>
                      <a:pt x="11932" y="0"/>
                    </a:moveTo>
                    <a:cubicBezTo>
                      <a:pt x="5391" y="0"/>
                      <a:pt x="0" y="5391"/>
                      <a:pt x="0" y="11932"/>
                    </a:cubicBezTo>
                    <a:cubicBezTo>
                      <a:pt x="0" y="18473"/>
                      <a:pt x="5391" y="23864"/>
                      <a:pt x="11932" y="23864"/>
                    </a:cubicBezTo>
                    <a:cubicBezTo>
                      <a:pt x="18473" y="23864"/>
                      <a:pt x="23752" y="18473"/>
                      <a:pt x="23752" y="11932"/>
                    </a:cubicBezTo>
                    <a:cubicBezTo>
                      <a:pt x="23752" y="5391"/>
                      <a:pt x="18473" y="0"/>
                      <a:pt x="11932" y="0"/>
                    </a:cubicBezTo>
                    <a:close/>
                  </a:path>
                </a:pathLst>
              </a:custGeom>
              <a:solidFill>
                <a:srgbClr val="CE85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Fira Sans Extra Condensed"/>
                    <a:ea typeface="Fira Sans Extra Condensed"/>
                    <a:cs typeface="Fira Sans Extra Condensed"/>
                    <a:sym typeface="Fira Sans Extra Condensed"/>
                  </a:rPr>
                  <a:t>5</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2359" name="Google Shape;2359;p34"/>
            <p:cNvGrpSpPr/>
            <p:nvPr/>
          </p:nvGrpSpPr>
          <p:grpSpPr>
            <a:xfrm>
              <a:off x="3499726" y="478938"/>
              <a:ext cx="1911321" cy="554328"/>
              <a:chOff x="2541157" y="1162664"/>
              <a:chExt cx="2491294" cy="722534"/>
            </a:xfrm>
          </p:grpSpPr>
          <p:sp>
            <p:nvSpPr>
              <p:cNvPr id="2360" name="Google Shape;2360;p34"/>
              <p:cNvSpPr/>
              <p:nvPr/>
            </p:nvSpPr>
            <p:spPr>
              <a:xfrm>
                <a:off x="3011351" y="1162664"/>
                <a:ext cx="2021100" cy="579900"/>
              </a:xfrm>
              <a:prstGeom prst="roundRect">
                <a:avLst>
                  <a:gd name="adj" fmla="val 50000"/>
                </a:avLst>
              </a:prstGeom>
              <a:solidFill>
                <a:srgbClr val="03C2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61" name="Google Shape;2361;p34"/>
              <p:cNvSpPr/>
              <p:nvPr/>
            </p:nvSpPr>
            <p:spPr>
              <a:xfrm>
                <a:off x="4680147" y="1454520"/>
                <a:ext cx="19" cy="19"/>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62" name="Google Shape;2362;p34"/>
              <p:cNvSpPr/>
              <p:nvPr/>
            </p:nvSpPr>
            <p:spPr>
              <a:xfrm>
                <a:off x="2591755" y="1467700"/>
                <a:ext cx="289942" cy="375857"/>
              </a:xfrm>
              <a:custGeom>
                <a:avLst/>
                <a:gdLst/>
                <a:ahLst/>
                <a:cxnLst/>
                <a:rect l="l" t="t" r="r" b="b"/>
                <a:pathLst>
                  <a:path w="15443" h="20019" fill="none" extrusionOk="0">
                    <a:moveTo>
                      <a:pt x="1" y="20018"/>
                    </a:moveTo>
                    <a:lnTo>
                      <a:pt x="15442" y="1"/>
                    </a:lnTo>
                  </a:path>
                </a:pathLst>
              </a:custGeom>
              <a:noFill/>
              <a:ln w="23150" cap="flat" cmpd="sng">
                <a:solidFill>
                  <a:srgbClr val="77EAD7"/>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63" name="Google Shape;2363;p34"/>
              <p:cNvSpPr/>
              <p:nvPr/>
            </p:nvSpPr>
            <p:spPr>
              <a:xfrm>
                <a:off x="2541157" y="1792919"/>
                <a:ext cx="92260" cy="92279"/>
              </a:xfrm>
              <a:custGeom>
                <a:avLst/>
                <a:gdLst/>
                <a:ahLst/>
                <a:cxnLst/>
                <a:rect l="l" t="t" r="r" b="b"/>
                <a:pathLst>
                  <a:path w="4914" h="4915" extrusionOk="0">
                    <a:moveTo>
                      <a:pt x="2471" y="1"/>
                    </a:moveTo>
                    <a:cubicBezTo>
                      <a:pt x="1068" y="1"/>
                      <a:pt x="1" y="1040"/>
                      <a:pt x="1" y="2443"/>
                    </a:cubicBezTo>
                    <a:cubicBezTo>
                      <a:pt x="1" y="3847"/>
                      <a:pt x="1068" y="4914"/>
                      <a:pt x="2471" y="4914"/>
                    </a:cubicBezTo>
                    <a:cubicBezTo>
                      <a:pt x="3735" y="4914"/>
                      <a:pt x="4914" y="3847"/>
                      <a:pt x="4914" y="2443"/>
                    </a:cubicBezTo>
                    <a:cubicBezTo>
                      <a:pt x="4914" y="1040"/>
                      <a:pt x="3735" y="1"/>
                      <a:pt x="2471" y="1"/>
                    </a:cubicBezTo>
                    <a:close/>
                  </a:path>
                </a:pathLst>
              </a:custGeom>
              <a:solidFill>
                <a:srgbClr val="77E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64" name="Google Shape;2364;p34"/>
              <p:cNvSpPr/>
              <p:nvPr/>
            </p:nvSpPr>
            <p:spPr>
              <a:xfrm>
                <a:off x="2686119" y="1237369"/>
                <a:ext cx="445944" cy="445418"/>
              </a:xfrm>
              <a:custGeom>
                <a:avLst/>
                <a:gdLst/>
                <a:ahLst/>
                <a:cxnLst/>
                <a:rect l="l" t="t" r="r" b="b"/>
                <a:pathLst>
                  <a:path w="23752" h="23724" extrusionOk="0">
                    <a:moveTo>
                      <a:pt x="11932" y="0"/>
                    </a:moveTo>
                    <a:cubicBezTo>
                      <a:pt x="5391" y="0"/>
                      <a:pt x="0" y="5250"/>
                      <a:pt x="0" y="11792"/>
                    </a:cubicBezTo>
                    <a:cubicBezTo>
                      <a:pt x="0" y="18473"/>
                      <a:pt x="5391" y="23723"/>
                      <a:pt x="11932" y="23723"/>
                    </a:cubicBezTo>
                    <a:cubicBezTo>
                      <a:pt x="18473" y="23723"/>
                      <a:pt x="23752" y="18473"/>
                      <a:pt x="23752" y="11792"/>
                    </a:cubicBezTo>
                    <a:cubicBezTo>
                      <a:pt x="23752" y="5250"/>
                      <a:pt x="18473" y="0"/>
                      <a:pt x="11932" y="0"/>
                    </a:cubicBezTo>
                    <a:close/>
                  </a:path>
                </a:pathLst>
              </a:custGeom>
              <a:solidFill>
                <a:srgbClr val="77EA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Fira Sans Extra Condensed"/>
                    <a:ea typeface="Fira Sans Extra Condensed"/>
                    <a:cs typeface="Fira Sans Extra Condensed"/>
                    <a:sym typeface="Fira Sans Extra Condensed"/>
                  </a:rPr>
                  <a:t>1</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365" name="Google Shape;2365;p34"/>
              <p:cNvSpPr/>
              <p:nvPr/>
            </p:nvSpPr>
            <p:spPr>
              <a:xfrm>
                <a:off x="4436634" y="1256857"/>
                <a:ext cx="19" cy="338419"/>
              </a:xfrm>
              <a:custGeom>
                <a:avLst/>
                <a:gdLst/>
                <a:ahLst/>
                <a:cxnLst/>
                <a:rect l="l" t="t" r="r" b="b"/>
                <a:pathLst>
                  <a:path w="1" h="18025" fill="none" extrusionOk="0">
                    <a:moveTo>
                      <a:pt x="0" y="1"/>
                    </a:moveTo>
                    <a:lnTo>
                      <a:pt x="0" y="18025"/>
                    </a:lnTo>
                  </a:path>
                </a:pathLst>
              </a:custGeom>
              <a:noFill/>
              <a:ln w="11925" cap="flat" cmpd="sng">
                <a:solidFill>
                  <a:srgbClr val="FFFFFF"/>
                </a:solidFill>
                <a:prstDash val="solid"/>
                <a:miter lim="2807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2366" name="Google Shape;2366;p34"/>
              <p:cNvSpPr/>
              <p:nvPr/>
            </p:nvSpPr>
            <p:spPr>
              <a:xfrm>
                <a:off x="3113345" y="1240448"/>
                <a:ext cx="1324200" cy="3999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b="0" i="0" u="none" strike="noStrike" cap="none">
                    <a:solidFill>
                      <a:srgbClr val="FFFFFF"/>
                    </a:solidFill>
                    <a:latin typeface="Fira Sans Extra Condensed Medium"/>
                    <a:ea typeface="Fira Sans Extra Condensed Medium"/>
                    <a:cs typeface="Fira Sans Extra Condensed Medium"/>
                    <a:sym typeface="Fira Sans Extra Condensed Medium"/>
                  </a:rPr>
                  <a:t>HTML5</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367" name="Google Shape;2367;p34"/>
            <p:cNvPicPr preferRelativeResize="0"/>
            <p:nvPr/>
          </p:nvPicPr>
          <p:blipFill rotWithShape="1">
            <a:blip r:embed="rId4">
              <a:alphaModFix/>
            </a:blip>
            <a:srcRect/>
            <a:stretch/>
          </p:blipFill>
          <p:spPr>
            <a:xfrm>
              <a:off x="4980273" y="520958"/>
              <a:ext cx="326080" cy="326075"/>
            </a:xfrm>
            <a:prstGeom prst="rect">
              <a:avLst/>
            </a:prstGeom>
            <a:noFill/>
            <a:ln>
              <a:noFill/>
            </a:ln>
          </p:spPr>
        </p:pic>
        <p:pic>
          <p:nvPicPr>
            <p:cNvPr id="2368" name="Google Shape;2368;p34"/>
            <p:cNvPicPr preferRelativeResize="0"/>
            <p:nvPr/>
          </p:nvPicPr>
          <p:blipFill rotWithShape="1">
            <a:blip r:embed="rId5">
              <a:alphaModFix/>
            </a:blip>
            <a:srcRect/>
            <a:stretch/>
          </p:blipFill>
          <p:spPr>
            <a:xfrm>
              <a:off x="5515796" y="1110603"/>
              <a:ext cx="231129" cy="326076"/>
            </a:xfrm>
            <a:prstGeom prst="rect">
              <a:avLst/>
            </a:prstGeom>
            <a:noFill/>
            <a:ln>
              <a:noFill/>
            </a:ln>
          </p:spPr>
        </p:pic>
        <p:pic>
          <p:nvPicPr>
            <p:cNvPr id="2369" name="Google Shape;2369;p34"/>
            <p:cNvPicPr preferRelativeResize="0"/>
            <p:nvPr/>
          </p:nvPicPr>
          <p:blipFill rotWithShape="1">
            <a:blip r:embed="rId6">
              <a:alphaModFix/>
            </a:blip>
            <a:srcRect/>
            <a:stretch/>
          </p:blipFill>
          <p:spPr>
            <a:xfrm>
              <a:off x="5469737" y="1655986"/>
              <a:ext cx="521728" cy="326077"/>
            </a:xfrm>
            <a:prstGeom prst="rect">
              <a:avLst/>
            </a:prstGeom>
            <a:noFill/>
            <a:ln>
              <a:noFill/>
            </a:ln>
          </p:spPr>
        </p:pic>
        <p:pic>
          <p:nvPicPr>
            <p:cNvPr id="2370" name="Google Shape;2370;p34"/>
            <p:cNvPicPr preferRelativeResize="0"/>
            <p:nvPr/>
          </p:nvPicPr>
          <p:blipFill rotWithShape="1">
            <a:blip r:embed="rId7">
              <a:alphaModFix/>
            </a:blip>
            <a:srcRect/>
            <a:stretch/>
          </p:blipFill>
          <p:spPr>
            <a:xfrm>
              <a:off x="5338137" y="2239400"/>
              <a:ext cx="521726" cy="368464"/>
            </a:xfrm>
            <a:prstGeom prst="rect">
              <a:avLst/>
            </a:prstGeom>
            <a:noFill/>
            <a:ln>
              <a:noFill/>
            </a:ln>
          </p:spPr>
        </p:pic>
        <p:pic>
          <p:nvPicPr>
            <p:cNvPr id="2371" name="Google Shape;2371;p34"/>
            <p:cNvPicPr preferRelativeResize="0"/>
            <p:nvPr/>
          </p:nvPicPr>
          <p:blipFill rotWithShape="1">
            <a:blip r:embed="rId8">
              <a:alphaModFix/>
            </a:blip>
            <a:srcRect/>
            <a:stretch/>
          </p:blipFill>
          <p:spPr>
            <a:xfrm>
              <a:off x="4991282" y="2865754"/>
              <a:ext cx="420990" cy="257507"/>
            </a:xfrm>
            <a:prstGeom prst="rect">
              <a:avLst/>
            </a:prstGeom>
            <a:noFill/>
            <a:ln>
              <a:noFill/>
            </a:ln>
          </p:spPr>
        </p:pic>
      </p:grpSp>
      <p:grpSp>
        <p:nvGrpSpPr>
          <p:cNvPr id="2372" name="Google Shape;2372;p34"/>
          <p:cNvGrpSpPr/>
          <p:nvPr/>
        </p:nvGrpSpPr>
        <p:grpSpPr>
          <a:xfrm>
            <a:off x="6218616" y="1629947"/>
            <a:ext cx="2741045" cy="1772162"/>
            <a:chOff x="6332633" y="1620549"/>
            <a:chExt cx="2433457" cy="1573297"/>
          </a:xfrm>
        </p:grpSpPr>
        <p:grpSp>
          <p:nvGrpSpPr>
            <p:cNvPr id="2373" name="Google Shape;2373;p34"/>
            <p:cNvGrpSpPr/>
            <p:nvPr/>
          </p:nvGrpSpPr>
          <p:grpSpPr>
            <a:xfrm>
              <a:off x="6332633" y="1620549"/>
              <a:ext cx="2433457" cy="1573297"/>
              <a:chOff x="1177450" y="241631"/>
              <a:chExt cx="6173152" cy="3616776"/>
            </a:xfrm>
          </p:grpSpPr>
          <p:sp>
            <p:nvSpPr>
              <p:cNvPr id="2374" name="Google Shape;2374;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5" name="Google Shape;2375;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6" name="Google Shape;2376;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7" name="Google Shape;2377;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378" name="Google Shape;2378;p34"/>
            <p:cNvPicPr preferRelativeResize="0"/>
            <p:nvPr/>
          </p:nvPicPr>
          <p:blipFill rotWithShape="1">
            <a:blip r:embed="rId9">
              <a:alphaModFix/>
            </a:blip>
            <a:srcRect/>
            <a:stretch/>
          </p:blipFill>
          <p:spPr>
            <a:xfrm>
              <a:off x="6604024" y="1685165"/>
              <a:ext cx="1891059" cy="1347477"/>
            </a:xfrm>
            <a:prstGeom prst="rect">
              <a:avLst/>
            </a:prstGeom>
            <a:noFill/>
            <a:ln>
              <a:noFill/>
            </a:ln>
          </p:spPr>
        </p:pic>
      </p:grpSp>
      <p:grpSp>
        <p:nvGrpSpPr>
          <p:cNvPr id="2379" name="Google Shape;2379;p34"/>
          <p:cNvGrpSpPr/>
          <p:nvPr/>
        </p:nvGrpSpPr>
        <p:grpSpPr>
          <a:xfrm>
            <a:off x="3754834" y="1032808"/>
            <a:ext cx="2857738" cy="2966433"/>
            <a:chOff x="2012475" y="393272"/>
            <a:chExt cx="4440240" cy="4609126"/>
          </a:xfrm>
        </p:grpSpPr>
        <p:sp>
          <p:nvSpPr>
            <p:cNvPr id="2380" name="Google Shape;2380;p3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1" name="Google Shape;2381;p3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2" name="Google Shape;2382;p3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3" name="Google Shape;2383;p3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4" name="Google Shape;2384;p3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5" name="Google Shape;2385;p3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6" name="Google Shape;2386;p3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7" name="Google Shape;2387;p3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8" name="Google Shape;2388;p3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9" name="Google Shape;2389;p3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0" name="Google Shape;2390;p3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1" name="Google Shape;2391;p3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2" name="Google Shape;2392;p3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3" name="Google Shape;2393;p3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4" name="Google Shape;2394;p3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5" name="Google Shape;2395;p3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6" name="Google Shape;2396;p3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7" name="Google Shape;2397;p3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8" name="Google Shape;2398;p3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9" name="Google Shape;2399;p3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0" name="Google Shape;2400;p3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1" name="Google Shape;2401;p3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2" name="Google Shape;2402;p3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3" name="Google Shape;2403;p3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4" name="Google Shape;2404;p3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5" name="Google Shape;2405;p3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6" name="Google Shape;2406;p3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7" name="Google Shape;2407;p3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8" name="Google Shape;2408;p3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9" name="Google Shape;2409;p3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0" name="Google Shape;2410;p3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1" name="Google Shape;2411;p3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2" name="Google Shape;2412;p3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3" name="Google Shape;2413;p3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4" name="Google Shape;2414;p3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5" name="Google Shape;2415;p3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6" name="Google Shape;2416;p3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7" name="Google Shape;2417;p3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8" name="Google Shape;2418;p3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9" name="Google Shape;2419;p3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0" name="Google Shape;2420;p3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1" name="Google Shape;2421;p3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2" name="Google Shape;2422;p3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3" name="Google Shape;2423;p3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4" name="Google Shape;2424;p3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5" name="Google Shape;2425;p3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6" name="Google Shape;2426;p3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7" name="Google Shape;2427;p3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8" name="Google Shape;2428;p3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9" name="Google Shape;2429;p3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0" name="Google Shape;2430;p3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1" name="Google Shape;2431;p3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2" name="Google Shape;2432;p3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3" name="Google Shape;2433;p3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4" name="Google Shape;2434;p3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5" name="Google Shape;2435;p3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6" name="Google Shape;2436;p3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7" name="Google Shape;2437;p3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8" name="Google Shape;2438;p3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9" name="Google Shape;2439;p3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0" name="Google Shape;2440;p3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1" name="Google Shape;2441;p3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2" name="Google Shape;2442;p3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3" name="Google Shape;2443;p3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4" name="Google Shape;2444;p3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5" name="Google Shape;2445;p3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6" name="Google Shape;2446;p3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7" name="Google Shape;2447;p3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8" name="Google Shape;2448;p3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9" name="Google Shape;2449;p3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0" name="Google Shape;2450;p3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1" name="Google Shape;2451;p3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2" name="Google Shape;2452;p3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3" name="Google Shape;2453;p3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4" name="Google Shape;2454;p3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5" name="Google Shape;2455;p3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6" name="Google Shape;2456;p3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7" name="Google Shape;2457;p3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8" name="Google Shape;2458;p3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9" name="Google Shape;2459;p3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0" name="Google Shape;2460;p3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1" name="Google Shape;2461;p3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2" name="Google Shape;2462;p3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3" name="Google Shape;2463;p3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4" name="Google Shape;2464;p3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5" name="Google Shape;2465;p3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6" name="Google Shape;2466;p3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7" name="Google Shape;2467;p3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8" name="Google Shape;2468;p3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9" name="Google Shape;2469;p3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0" name="Google Shape;2470;p3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1" name="Google Shape;2471;p3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2" name="Google Shape;2472;p3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473" name="Google Shape;2473;p34"/>
          <p:cNvSpPr txBox="1"/>
          <p:nvPr/>
        </p:nvSpPr>
        <p:spPr>
          <a:xfrm>
            <a:off x="418800" y="3664450"/>
            <a:ext cx="2272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Site web actuel</a:t>
            </a:r>
            <a:endParaRPr sz="2000" b="0" i="0" u="none" strike="noStrike" cap="none">
              <a:solidFill>
                <a:srgbClr val="000000"/>
              </a:solidFill>
              <a:latin typeface="Arial"/>
              <a:ea typeface="Arial"/>
              <a:cs typeface="Arial"/>
              <a:sym typeface="Arial"/>
            </a:endParaRPr>
          </a:p>
        </p:txBody>
      </p:sp>
      <p:sp>
        <p:nvSpPr>
          <p:cNvPr id="2474" name="Google Shape;2474;p34"/>
          <p:cNvSpPr txBox="1"/>
          <p:nvPr/>
        </p:nvSpPr>
        <p:spPr>
          <a:xfrm>
            <a:off x="6452725" y="3510550"/>
            <a:ext cx="22728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Site web développé</a:t>
            </a:r>
            <a:endParaRPr sz="2000" b="0" i="0" u="none" strike="noStrike" cap="none">
              <a:solidFill>
                <a:srgbClr val="000000"/>
              </a:solidFill>
              <a:latin typeface="Arial"/>
              <a:ea typeface="Arial"/>
              <a:cs typeface="Arial"/>
              <a:sym typeface="Arial"/>
            </a:endParaRPr>
          </a:p>
        </p:txBody>
      </p:sp>
      <p:sp>
        <p:nvSpPr>
          <p:cNvPr id="2475" name="Google Shape;2475;p34"/>
          <p:cNvSpPr txBox="1"/>
          <p:nvPr/>
        </p:nvSpPr>
        <p:spPr>
          <a:xfrm>
            <a:off x="2248375" y="4254250"/>
            <a:ext cx="2857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Arial"/>
                <a:ea typeface="Arial"/>
                <a:cs typeface="Arial"/>
                <a:sym typeface="Arial"/>
              </a:rPr>
              <a:t>Choix technologiques</a:t>
            </a:r>
            <a:endParaRPr sz="2200" b="0" i="0" u="none" strike="noStrike" cap="none">
              <a:solidFill>
                <a:srgbClr val="000000"/>
              </a:solidFill>
              <a:latin typeface="Arial"/>
              <a:ea typeface="Arial"/>
              <a:cs typeface="Arial"/>
              <a:sym typeface="Arial"/>
            </a:endParaRPr>
          </a:p>
        </p:txBody>
      </p:sp>
      <p:sp>
        <p:nvSpPr>
          <p:cNvPr id="2476" name="Google Shape;2476;p34"/>
          <p:cNvSpPr txBox="1"/>
          <p:nvPr/>
        </p:nvSpPr>
        <p:spPr>
          <a:xfrm>
            <a:off x="4047288" y="4254250"/>
            <a:ext cx="2272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Arial"/>
                <a:ea typeface="Arial"/>
                <a:cs typeface="Arial"/>
                <a:sym typeface="Arial"/>
              </a:rPr>
              <a:t>La conception</a:t>
            </a:r>
            <a:endParaRPr sz="2200" b="0" i="0" u="none" strike="noStrike" cap="none">
              <a:solidFill>
                <a:srgbClr val="000000"/>
              </a:solidFill>
              <a:latin typeface="Arial"/>
              <a:ea typeface="Arial"/>
              <a:cs typeface="Arial"/>
              <a:sym typeface="Arial"/>
            </a:endParaRPr>
          </a:p>
        </p:txBody>
      </p:sp>
      <p:cxnSp>
        <p:nvCxnSpPr>
          <p:cNvPr id="2477" name="Google Shape;2477;p34"/>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478" name="Google Shape;2478;p34"/>
          <p:cNvCxnSpPr/>
          <p:nvPr/>
        </p:nvCxnSpPr>
        <p:spPr>
          <a:xfrm>
            <a:off x="6059200" y="494750"/>
            <a:ext cx="3113100" cy="15600"/>
          </a:xfrm>
          <a:prstGeom prst="straightConnector1">
            <a:avLst/>
          </a:prstGeom>
          <a:noFill/>
          <a:ln w="9525" cap="flat" cmpd="sng">
            <a:solidFill>
              <a:srgbClr val="B1B4C4"/>
            </a:solidFill>
            <a:prstDash val="solid"/>
            <a:round/>
            <a:headEnd type="none" w="sm" len="sm"/>
            <a:tailEnd type="none" w="sm" len="sm"/>
          </a:ln>
        </p:spPr>
      </p:cxnSp>
      <p:sp>
        <p:nvSpPr>
          <p:cNvPr id="2479" name="Google Shape;2479;p34"/>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34"/>
          <p:cNvSpPr txBox="1"/>
          <p:nvPr/>
        </p:nvSpPr>
        <p:spPr>
          <a:xfrm>
            <a:off x="1410100" y="726713"/>
            <a:ext cx="57342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accent1"/>
                </a:solidFill>
                <a:latin typeface="Lora"/>
                <a:ea typeface="Lora"/>
                <a:cs typeface="Lora"/>
                <a:sym typeface="Lora"/>
              </a:rPr>
              <a:t>Conclusion</a:t>
            </a:r>
            <a:endParaRPr sz="3000" b="1" i="0" u="none" strike="noStrike" cap="none">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91EA"/>
              </a:solidFill>
              <a:latin typeface="Lora"/>
              <a:ea typeface="Lora"/>
              <a:cs typeface="Lora"/>
              <a:sym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03"/>
                                        </p:tgtEl>
                                        <p:attrNameLst>
                                          <p:attrName>style.visibility</p:attrName>
                                        </p:attrNameLst>
                                      </p:cBhvr>
                                      <p:to>
                                        <p:strVal val="visible"/>
                                      </p:to>
                                    </p:set>
                                    <p:anim calcmode="lin" valueType="num">
                                      <p:cBhvr additive="base">
                                        <p:cTn id="7" dur="500"/>
                                        <p:tgtEl>
                                          <p:spTgt spid="2303"/>
                                        </p:tgtEl>
                                        <p:attrNameLst>
                                          <p:attrName>ppt_w</p:attrName>
                                        </p:attrNameLst>
                                      </p:cBhvr>
                                      <p:tavLst>
                                        <p:tav tm="0">
                                          <p:val>
                                            <p:strVal val="0"/>
                                          </p:val>
                                        </p:tav>
                                        <p:tav tm="100000">
                                          <p:val>
                                            <p:strVal val="#ppt_w"/>
                                          </p:val>
                                        </p:tav>
                                      </p:tavLst>
                                    </p:anim>
                                    <p:anim calcmode="lin" valueType="num">
                                      <p:cBhvr additive="base">
                                        <p:cTn id="8" dur="500"/>
                                        <p:tgtEl>
                                          <p:spTgt spid="2303"/>
                                        </p:tgtEl>
                                        <p:attrNameLst>
                                          <p:attrName>ppt_h</p:attrName>
                                        </p:attrNameLst>
                                      </p:cBhvr>
                                      <p:tavLst>
                                        <p:tav tm="0">
                                          <p:val>
                                            <p:str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247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1"/>
                                          </p:stCondLst>
                                        </p:cTn>
                                        <p:tgtEl>
                                          <p:spTgt spid="22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nodeType="clickEffect">
                                  <p:stCondLst>
                                    <p:cond delay="0"/>
                                  </p:stCondLst>
                                  <p:childTnLst>
                                    <p:anim calcmode="lin" valueType="num">
                                      <p:cBhvr additive="base">
                                        <p:cTn id="16" dur="500"/>
                                        <p:tgtEl>
                                          <p:spTgt spid="2303"/>
                                        </p:tgtEl>
                                        <p:attrNameLst>
                                          <p:attrName>ppt_w</p:attrName>
                                        </p:attrNameLst>
                                      </p:cBhvr>
                                      <p:tavLst>
                                        <p:tav tm="0">
                                          <p:val>
                                            <p:strVal val="#ppt_w"/>
                                          </p:val>
                                        </p:tav>
                                        <p:tav tm="100000">
                                          <p:val>
                                            <p:strVal val="0"/>
                                          </p:val>
                                        </p:tav>
                                      </p:tavLst>
                                    </p:anim>
                                    <p:anim calcmode="lin" valueType="num">
                                      <p:cBhvr additive="base">
                                        <p:cTn id="17" dur="500"/>
                                        <p:tgtEl>
                                          <p:spTgt spid="2303"/>
                                        </p:tgtEl>
                                        <p:attrNameLst>
                                          <p:attrName>ppt_h</p:attrName>
                                        </p:attrNameLst>
                                      </p:cBhvr>
                                      <p:tavLst>
                                        <p:tav tm="0">
                                          <p:val>
                                            <p:strVal val="#ppt_h"/>
                                          </p:val>
                                        </p:tav>
                                        <p:tav tm="100000">
                                          <p:val>
                                            <p:strVal val="0"/>
                                          </p:val>
                                        </p:tav>
                                      </p:tavLst>
                                    </p:anim>
                                    <p:set>
                                      <p:cBhvr>
                                        <p:cTn id="18" dur="1" fill="hold">
                                          <p:stCondLst>
                                            <p:cond delay="500"/>
                                          </p:stCondLst>
                                        </p:cTn>
                                        <p:tgtEl>
                                          <p:spTgt spid="2303"/>
                                        </p:tgtEl>
                                        <p:attrNameLst>
                                          <p:attrName>style.visibility</p:attrName>
                                        </p:attrNameLst>
                                      </p:cBhvr>
                                      <p:to>
                                        <p:strVal val="hidden"/>
                                      </p:to>
                                    </p:set>
                                  </p:childTnLst>
                                </p:cTn>
                              </p:par>
                              <p:par>
                                <p:cTn id="19" presetID="23" presetClass="exit" presetSubtype="32" fill="hold" nodeType="withEffect">
                                  <p:stCondLst>
                                    <p:cond delay="0"/>
                                  </p:stCondLst>
                                  <p:childTnLst>
                                    <p:anim calcmode="lin" valueType="num">
                                      <p:cBhvr additive="base">
                                        <p:cTn id="20" dur="200"/>
                                        <p:tgtEl>
                                          <p:spTgt spid="2473"/>
                                        </p:tgtEl>
                                        <p:attrNameLst>
                                          <p:attrName>ppt_w</p:attrName>
                                        </p:attrNameLst>
                                      </p:cBhvr>
                                      <p:tavLst>
                                        <p:tav tm="0">
                                          <p:val>
                                            <p:strVal val="#ppt_w"/>
                                          </p:val>
                                        </p:tav>
                                        <p:tav tm="100000">
                                          <p:val>
                                            <p:strVal val="0"/>
                                          </p:val>
                                        </p:tav>
                                      </p:tavLst>
                                    </p:anim>
                                    <p:anim calcmode="lin" valueType="num">
                                      <p:cBhvr additive="base">
                                        <p:cTn id="21" dur="200"/>
                                        <p:tgtEl>
                                          <p:spTgt spid="2473"/>
                                        </p:tgtEl>
                                        <p:attrNameLst>
                                          <p:attrName>ppt_h</p:attrName>
                                        </p:attrNameLst>
                                      </p:cBhvr>
                                      <p:tavLst>
                                        <p:tav tm="0">
                                          <p:val>
                                            <p:strVal val="#ppt_h"/>
                                          </p:val>
                                        </p:tav>
                                        <p:tav tm="100000">
                                          <p:val>
                                            <p:strVal val="0"/>
                                          </p:val>
                                        </p:tav>
                                      </p:tavLst>
                                    </p:anim>
                                    <p:set>
                                      <p:cBhvr>
                                        <p:cTn id="22" dur="1" fill="hold">
                                          <p:stCondLst>
                                            <p:cond delay="200"/>
                                          </p:stCondLst>
                                        </p:cTn>
                                        <p:tgtEl>
                                          <p:spTgt spid="247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310"/>
                                        </p:tgtEl>
                                        <p:attrNameLst>
                                          <p:attrName>style.visibility</p:attrName>
                                        </p:attrNameLst>
                                      </p:cBhvr>
                                      <p:to>
                                        <p:strVal val="visible"/>
                                      </p:to>
                                    </p:set>
                                    <p:anim calcmode="lin" valueType="num">
                                      <p:cBhvr additive="base">
                                        <p:cTn id="29" dur="500"/>
                                        <p:tgtEl>
                                          <p:spTgt spid="2310"/>
                                        </p:tgtEl>
                                        <p:attrNameLst>
                                          <p:attrName>ppt_w</p:attrName>
                                        </p:attrNameLst>
                                      </p:cBhvr>
                                      <p:tavLst>
                                        <p:tav tm="0">
                                          <p:val>
                                            <p:strVal val="0"/>
                                          </p:val>
                                        </p:tav>
                                        <p:tav tm="100000">
                                          <p:val>
                                            <p:strVal val="#ppt_w"/>
                                          </p:val>
                                        </p:tav>
                                      </p:tavLst>
                                    </p:anim>
                                    <p:anim calcmode="lin" valueType="num">
                                      <p:cBhvr additive="base">
                                        <p:cTn id="30" dur="500"/>
                                        <p:tgtEl>
                                          <p:spTgt spid="2310"/>
                                        </p:tgtEl>
                                        <p:attrNameLst>
                                          <p:attrName>ppt_h</p:attrName>
                                        </p:attrNameLst>
                                      </p:cBhvr>
                                      <p:tavLst>
                                        <p:tav tm="0">
                                          <p:val>
                                            <p:strVal val="0"/>
                                          </p:val>
                                        </p:tav>
                                        <p:tav tm="100000">
                                          <p:val>
                                            <p:strVal val="#ppt_h"/>
                                          </p:val>
                                        </p:tav>
                                      </p:tavLst>
                                    </p:anim>
                                  </p:childTnLst>
                                </p:cTn>
                              </p:par>
                              <p:par>
                                <p:cTn id="31" presetID="10" presetClass="entr" presetSubtype="0" fill="hold" nodeType="withEffect">
                                  <p:stCondLst>
                                    <p:cond delay="0"/>
                                  </p:stCondLst>
                                  <p:childTnLst>
                                    <p:set>
                                      <p:cBhvr>
                                        <p:cTn id="32" dur="1" fill="hold">
                                          <p:stCondLst>
                                            <p:cond delay="0"/>
                                          </p:stCondLst>
                                        </p:cTn>
                                        <p:tgtEl>
                                          <p:spTgt spid="2475"/>
                                        </p:tgtEl>
                                        <p:attrNameLst>
                                          <p:attrName>style.visibility</p:attrName>
                                        </p:attrNameLst>
                                      </p:cBhvr>
                                      <p:to>
                                        <p:strVal val="visible"/>
                                      </p:to>
                                    </p:set>
                                    <p:animEffect transition="in" filter="fade">
                                      <p:cBhvr>
                                        <p:cTn id="33" dur="200"/>
                                        <p:tgtEl>
                                          <p:spTgt spid="2475"/>
                                        </p:tgtEl>
                                      </p:cBhvr>
                                    </p:animEffect>
                                  </p:childTnLst>
                                </p:cTn>
                              </p:par>
                              <p:par>
                                <p:cTn id="34" presetID="1" presetClass="exit" presetSubtype="0" fill="hold" nodeType="withEffect">
                                  <p:stCondLst>
                                    <p:cond delay="0"/>
                                  </p:stCondLst>
                                  <p:childTnLst>
                                    <p:set>
                                      <p:cBhvr>
                                        <p:cTn id="35" dur="1" fill="hold">
                                          <p:stCondLst>
                                            <p:cond delay="1"/>
                                          </p:stCondLst>
                                        </p:cTn>
                                        <p:tgtEl>
                                          <p:spTgt spid="229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3" presetClass="exit" presetSubtype="32" fill="hold" nodeType="clickEffect">
                                  <p:stCondLst>
                                    <p:cond delay="0"/>
                                  </p:stCondLst>
                                  <p:childTnLst>
                                    <p:anim calcmode="lin" valueType="num">
                                      <p:cBhvr additive="base">
                                        <p:cTn id="39" dur="500"/>
                                        <p:tgtEl>
                                          <p:spTgt spid="2310"/>
                                        </p:tgtEl>
                                        <p:attrNameLst>
                                          <p:attrName>ppt_w</p:attrName>
                                        </p:attrNameLst>
                                      </p:cBhvr>
                                      <p:tavLst>
                                        <p:tav tm="0">
                                          <p:val>
                                            <p:strVal val="#ppt_w"/>
                                          </p:val>
                                        </p:tav>
                                        <p:tav tm="100000">
                                          <p:val>
                                            <p:strVal val="0"/>
                                          </p:val>
                                        </p:tav>
                                      </p:tavLst>
                                    </p:anim>
                                    <p:anim calcmode="lin" valueType="num">
                                      <p:cBhvr additive="base">
                                        <p:cTn id="40" dur="500"/>
                                        <p:tgtEl>
                                          <p:spTgt spid="2310"/>
                                        </p:tgtEl>
                                        <p:attrNameLst>
                                          <p:attrName>ppt_h</p:attrName>
                                        </p:attrNameLst>
                                      </p:cBhvr>
                                      <p:tavLst>
                                        <p:tav tm="0">
                                          <p:val>
                                            <p:strVal val="#ppt_h"/>
                                          </p:val>
                                        </p:tav>
                                        <p:tav tm="100000">
                                          <p:val>
                                            <p:strVal val="0"/>
                                          </p:val>
                                        </p:tav>
                                      </p:tavLst>
                                    </p:anim>
                                    <p:set>
                                      <p:cBhvr>
                                        <p:cTn id="41" dur="1" fill="hold">
                                          <p:stCondLst>
                                            <p:cond delay="500"/>
                                          </p:stCondLst>
                                        </p:cTn>
                                        <p:tgtEl>
                                          <p:spTgt spid="2310"/>
                                        </p:tgtEl>
                                        <p:attrNameLst>
                                          <p:attrName>style.visibility</p:attrName>
                                        </p:attrNameLst>
                                      </p:cBhvr>
                                      <p:to>
                                        <p:strVal val="hidden"/>
                                      </p:to>
                                    </p:set>
                                  </p:childTnLst>
                                </p:cTn>
                              </p:par>
                              <p:par>
                                <p:cTn id="42" presetID="23" presetClass="exit" presetSubtype="32" fill="hold" nodeType="withEffect">
                                  <p:stCondLst>
                                    <p:cond delay="0"/>
                                  </p:stCondLst>
                                  <p:childTnLst>
                                    <p:anim calcmode="lin" valueType="num">
                                      <p:cBhvr additive="base">
                                        <p:cTn id="43" dur="300"/>
                                        <p:tgtEl>
                                          <p:spTgt spid="2475"/>
                                        </p:tgtEl>
                                        <p:attrNameLst>
                                          <p:attrName>ppt_w</p:attrName>
                                        </p:attrNameLst>
                                      </p:cBhvr>
                                      <p:tavLst>
                                        <p:tav tm="0">
                                          <p:val>
                                            <p:strVal val="#ppt_w"/>
                                          </p:val>
                                        </p:tav>
                                        <p:tav tm="100000">
                                          <p:val>
                                            <p:strVal val="0"/>
                                          </p:val>
                                        </p:tav>
                                      </p:tavLst>
                                    </p:anim>
                                    <p:anim calcmode="lin" valueType="num">
                                      <p:cBhvr additive="base">
                                        <p:cTn id="44" dur="300"/>
                                        <p:tgtEl>
                                          <p:spTgt spid="2475"/>
                                        </p:tgtEl>
                                        <p:attrNameLst>
                                          <p:attrName>ppt_h</p:attrName>
                                        </p:attrNameLst>
                                      </p:cBhvr>
                                      <p:tavLst>
                                        <p:tav tm="0">
                                          <p:val>
                                            <p:strVal val="#ppt_h"/>
                                          </p:val>
                                        </p:tav>
                                        <p:tav tm="100000">
                                          <p:val>
                                            <p:strVal val="0"/>
                                          </p:val>
                                        </p:tav>
                                      </p:tavLst>
                                    </p:anim>
                                    <p:set>
                                      <p:cBhvr>
                                        <p:cTn id="45" dur="1" fill="hold">
                                          <p:stCondLst>
                                            <p:cond delay="300"/>
                                          </p:stCondLst>
                                        </p:cTn>
                                        <p:tgtEl>
                                          <p:spTgt spid="2475"/>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29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2379"/>
                                        </p:tgtEl>
                                        <p:attrNameLst>
                                          <p:attrName>style.visibility</p:attrName>
                                        </p:attrNameLst>
                                      </p:cBhvr>
                                      <p:to>
                                        <p:strVal val="visible"/>
                                      </p:to>
                                    </p:set>
                                    <p:anim calcmode="lin" valueType="num">
                                      <p:cBhvr additive="base">
                                        <p:cTn id="52" dur="500"/>
                                        <p:tgtEl>
                                          <p:spTgt spid="2379"/>
                                        </p:tgtEl>
                                        <p:attrNameLst>
                                          <p:attrName>ppt_w</p:attrName>
                                        </p:attrNameLst>
                                      </p:cBhvr>
                                      <p:tavLst>
                                        <p:tav tm="0">
                                          <p:val>
                                            <p:strVal val="0"/>
                                          </p:val>
                                        </p:tav>
                                        <p:tav tm="100000">
                                          <p:val>
                                            <p:strVal val="#ppt_w"/>
                                          </p:val>
                                        </p:tav>
                                      </p:tavLst>
                                    </p:anim>
                                    <p:anim calcmode="lin" valueType="num">
                                      <p:cBhvr additive="base">
                                        <p:cTn id="53" dur="500"/>
                                        <p:tgtEl>
                                          <p:spTgt spid="2379"/>
                                        </p:tgtEl>
                                        <p:attrNameLst>
                                          <p:attrName>ppt_h</p:attrName>
                                        </p:attrNameLst>
                                      </p:cBhvr>
                                      <p:tavLst>
                                        <p:tav tm="0">
                                          <p:val>
                                            <p:strVal val="0"/>
                                          </p:val>
                                        </p:tav>
                                        <p:tav tm="100000">
                                          <p:val>
                                            <p:strVal val="#ppt_h"/>
                                          </p:val>
                                        </p:tav>
                                      </p:tavLst>
                                    </p:anim>
                                  </p:childTnLst>
                                </p:cTn>
                              </p:par>
                              <p:par>
                                <p:cTn id="54" presetID="1" presetClass="entr" presetSubtype="0" fill="hold" nodeType="withEffect">
                                  <p:stCondLst>
                                    <p:cond delay="0"/>
                                  </p:stCondLst>
                                  <p:childTnLst>
                                    <p:set>
                                      <p:cBhvr>
                                        <p:cTn id="55" dur="1" fill="hold">
                                          <p:stCondLst>
                                            <p:cond delay="0"/>
                                          </p:stCondLst>
                                        </p:cTn>
                                        <p:tgtEl>
                                          <p:spTgt spid="2476"/>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1"/>
                                          </p:stCondLst>
                                        </p:cTn>
                                        <p:tgtEl>
                                          <p:spTgt spid="229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3" presetClass="exit" presetSubtype="32" fill="hold" nodeType="clickEffect">
                                  <p:stCondLst>
                                    <p:cond delay="0"/>
                                  </p:stCondLst>
                                  <p:childTnLst>
                                    <p:anim calcmode="lin" valueType="num">
                                      <p:cBhvr additive="base">
                                        <p:cTn id="61" dur="500"/>
                                        <p:tgtEl>
                                          <p:spTgt spid="2379"/>
                                        </p:tgtEl>
                                        <p:attrNameLst>
                                          <p:attrName>ppt_w</p:attrName>
                                        </p:attrNameLst>
                                      </p:cBhvr>
                                      <p:tavLst>
                                        <p:tav tm="0">
                                          <p:val>
                                            <p:strVal val="#ppt_w"/>
                                          </p:val>
                                        </p:tav>
                                        <p:tav tm="100000">
                                          <p:val>
                                            <p:strVal val="0"/>
                                          </p:val>
                                        </p:tav>
                                      </p:tavLst>
                                    </p:anim>
                                    <p:anim calcmode="lin" valueType="num">
                                      <p:cBhvr additive="base">
                                        <p:cTn id="62" dur="500"/>
                                        <p:tgtEl>
                                          <p:spTgt spid="2379"/>
                                        </p:tgtEl>
                                        <p:attrNameLst>
                                          <p:attrName>ppt_h</p:attrName>
                                        </p:attrNameLst>
                                      </p:cBhvr>
                                      <p:tavLst>
                                        <p:tav tm="0">
                                          <p:val>
                                            <p:strVal val="#ppt_h"/>
                                          </p:val>
                                        </p:tav>
                                        <p:tav tm="100000">
                                          <p:val>
                                            <p:strVal val="0"/>
                                          </p:val>
                                        </p:tav>
                                      </p:tavLst>
                                    </p:anim>
                                    <p:set>
                                      <p:cBhvr>
                                        <p:cTn id="63" dur="1" fill="hold">
                                          <p:stCondLst>
                                            <p:cond delay="500"/>
                                          </p:stCondLst>
                                        </p:cTn>
                                        <p:tgtEl>
                                          <p:spTgt spid="2379"/>
                                        </p:tgtEl>
                                        <p:attrNameLst>
                                          <p:attrName>style.visibility</p:attrName>
                                        </p:attrNameLst>
                                      </p:cBhvr>
                                      <p:to>
                                        <p:strVal val="hidden"/>
                                      </p:to>
                                    </p:set>
                                  </p:childTnLst>
                                </p:cTn>
                              </p:par>
                              <p:par>
                                <p:cTn id="64" presetID="23" presetClass="exit" presetSubtype="32" fill="hold" nodeType="withEffect">
                                  <p:stCondLst>
                                    <p:cond delay="0"/>
                                  </p:stCondLst>
                                  <p:childTnLst>
                                    <p:anim calcmode="lin" valueType="num">
                                      <p:cBhvr additive="base">
                                        <p:cTn id="65" dur="200"/>
                                        <p:tgtEl>
                                          <p:spTgt spid="2476"/>
                                        </p:tgtEl>
                                        <p:attrNameLst>
                                          <p:attrName>ppt_w</p:attrName>
                                        </p:attrNameLst>
                                      </p:cBhvr>
                                      <p:tavLst>
                                        <p:tav tm="0">
                                          <p:val>
                                            <p:strVal val="#ppt_w"/>
                                          </p:val>
                                        </p:tav>
                                        <p:tav tm="100000">
                                          <p:val>
                                            <p:strVal val="0"/>
                                          </p:val>
                                        </p:tav>
                                      </p:tavLst>
                                    </p:anim>
                                    <p:anim calcmode="lin" valueType="num">
                                      <p:cBhvr additive="base">
                                        <p:cTn id="66" dur="200"/>
                                        <p:tgtEl>
                                          <p:spTgt spid="2476"/>
                                        </p:tgtEl>
                                        <p:attrNameLst>
                                          <p:attrName>ppt_h</p:attrName>
                                        </p:attrNameLst>
                                      </p:cBhvr>
                                      <p:tavLst>
                                        <p:tav tm="0">
                                          <p:val>
                                            <p:strVal val="#ppt_h"/>
                                          </p:val>
                                        </p:tav>
                                        <p:tav tm="100000">
                                          <p:val>
                                            <p:strVal val="0"/>
                                          </p:val>
                                        </p:tav>
                                      </p:tavLst>
                                    </p:anim>
                                    <p:set>
                                      <p:cBhvr>
                                        <p:cTn id="67" dur="1" fill="hold">
                                          <p:stCondLst>
                                            <p:cond delay="200"/>
                                          </p:stCondLst>
                                        </p:cTn>
                                        <p:tgtEl>
                                          <p:spTgt spid="2476"/>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22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2372"/>
                                        </p:tgtEl>
                                        <p:attrNameLst>
                                          <p:attrName>style.visibility</p:attrName>
                                        </p:attrNameLst>
                                      </p:cBhvr>
                                      <p:to>
                                        <p:strVal val="visible"/>
                                      </p:to>
                                    </p:set>
                                    <p:anim calcmode="lin" valueType="num">
                                      <p:cBhvr additive="base">
                                        <p:cTn id="74" dur="500"/>
                                        <p:tgtEl>
                                          <p:spTgt spid="2372"/>
                                        </p:tgtEl>
                                        <p:attrNameLst>
                                          <p:attrName>ppt_w</p:attrName>
                                        </p:attrNameLst>
                                      </p:cBhvr>
                                      <p:tavLst>
                                        <p:tav tm="0">
                                          <p:val>
                                            <p:strVal val="0"/>
                                          </p:val>
                                        </p:tav>
                                        <p:tav tm="100000">
                                          <p:val>
                                            <p:strVal val="#ppt_w"/>
                                          </p:val>
                                        </p:tav>
                                      </p:tavLst>
                                    </p:anim>
                                    <p:anim calcmode="lin" valueType="num">
                                      <p:cBhvr additive="base">
                                        <p:cTn id="75" dur="500"/>
                                        <p:tgtEl>
                                          <p:spTgt spid="2372"/>
                                        </p:tgtEl>
                                        <p:attrNameLst>
                                          <p:attrName>ppt_h</p:attrName>
                                        </p:attrNameLst>
                                      </p:cBhvr>
                                      <p:tavLst>
                                        <p:tav tm="0">
                                          <p:val>
                                            <p:strVal val="0"/>
                                          </p:val>
                                        </p:tav>
                                        <p:tav tm="100000">
                                          <p:val>
                                            <p:strVal val="#ppt_h"/>
                                          </p:val>
                                        </p:tav>
                                      </p:tavLst>
                                    </p:anim>
                                  </p:childTnLst>
                                </p:cTn>
                              </p:par>
                              <p:par>
                                <p:cTn id="76" presetID="1" presetClass="entr" presetSubtype="0" fill="hold" nodeType="withEffect">
                                  <p:stCondLst>
                                    <p:cond delay="0"/>
                                  </p:stCondLst>
                                  <p:childTnLst>
                                    <p:set>
                                      <p:cBhvr>
                                        <p:cTn id="77" dur="1" fill="hold">
                                          <p:stCondLst>
                                            <p:cond delay="0"/>
                                          </p:stCondLst>
                                        </p:cTn>
                                        <p:tgtEl>
                                          <p:spTgt spid="2474"/>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1"/>
                                          </p:stCondLst>
                                        </p:cTn>
                                        <p:tgtEl>
                                          <p:spTgt spid="229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97"/>
                                        </p:tgtEl>
                                        <p:attrNameLst>
                                          <p:attrName>style.visibility</p:attrName>
                                        </p:attrNameLst>
                                      </p:cBhvr>
                                      <p:to>
                                        <p:strVal val="visible"/>
                                      </p:to>
                                    </p:set>
                                    <p:animEffect transition="in" filter="fade">
                                      <p:cBhvr>
                                        <p:cTn id="84" dur="500"/>
                                        <p:tgtEl>
                                          <p:spTgt spid="2297"/>
                                        </p:tgtEl>
                                      </p:cBhvr>
                                    </p:animEffect>
                                  </p:childTnLst>
                                </p:cTn>
                              </p:par>
                              <p:par>
                                <p:cTn id="85" presetID="10" presetClass="entr" presetSubtype="0" fill="hold" nodeType="withEffect">
                                  <p:stCondLst>
                                    <p:cond delay="0"/>
                                  </p:stCondLst>
                                  <p:childTnLst>
                                    <p:set>
                                      <p:cBhvr>
                                        <p:cTn id="86" dur="1" fill="hold">
                                          <p:stCondLst>
                                            <p:cond delay="0"/>
                                          </p:stCondLst>
                                        </p:cTn>
                                        <p:tgtEl>
                                          <p:spTgt spid="2372"/>
                                        </p:tgtEl>
                                        <p:attrNameLst>
                                          <p:attrName>style.visibility</p:attrName>
                                        </p:attrNameLst>
                                      </p:cBhvr>
                                      <p:to>
                                        <p:strVal val="visible"/>
                                      </p:to>
                                    </p:set>
                                    <p:animEffect transition="in" filter="fade">
                                      <p:cBhvr>
                                        <p:cTn id="87" dur="500"/>
                                        <p:tgtEl>
                                          <p:spTgt spid="2372"/>
                                        </p:tgtEl>
                                      </p:cBhvr>
                                    </p:animEffect>
                                  </p:childTnLst>
                                </p:cTn>
                              </p:par>
                              <p:par>
                                <p:cTn id="88" presetID="10" presetClass="entr" presetSubtype="0" fill="hold" nodeType="withEffect">
                                  <p:stCondLst>
                                    <p:cond delay="0"/>
                                  </p:stCondLst>
                                  <p:childTnLst>
                                    <p:set>
                                      <p:cBhvr>
                                        <p:cTn id="89" dur="1" fill="hold">
                                          <p:stCondLst>
                                            <p:cond delay="0"/>
                                          </p:stCondLst>
                                        </p:cTn>
                                        <p:tgtEl>
                                          <p:spTgt spid="2303"/>
                                        </p:tgtEl>
                                        <p:attrNameLst>
                                          <p:attrName>style.visibility</p:attrName>
                                        </p:attrNameLst>
                                      </p:cBhvr>
                                      <p:to>
                                        <p:strVal val="visible"/>
                                      </p:to>
                                    </p:set>
                                    <p:animEffect transition="in" filter="fade">
                                      <p:cBhvr>
                                        <p:cTn id="90" dur="500"/>
                                        <p:tgtEl>
                                          <p:spTgt spid="2303"/>
                                        </p:tgtEl>
                                      </p:cBhvr>
                                    </p:animEffect>
                                  </p:childTnLst>
                                </p:cTn>
                              </p:par>
                              <p:par>
                                <p:cTn id="91" presetID="10" presetClass="entr" presetSubtype="0" fill="hold" nodeType="withEffect">
                                  <p:stCondLst>
                                    <p:cond delay="0"/>
                                  </p:stCondLst>
                                  <p:childTnLst>
                                    <p:set>
                                      <p:cBhvr>
                                        <p:cTn id="92" dur="1" fill="hold">
                                          <p:stCondLst>
                                            <p:cond delay="0"/>
                                          </p:stCondLst>
                                        </p:cTn>
                                        <p:tgtEl>
                                          <p:spTgt spid="2474"/>
                                        </p:tgtEl>
                                        <p:attrNameLst>
                                          <p:attrName>style.visibility</p:attrName>
                                        </p:attrNameLst>
                                      </p:cBhvr>
                                      <p:to>
                                        <p:strVal val="visible"/>
                                      </p:to>
                                    </p:set>
                                    <p:animEffect transition="in" filter="fade">
                                      <p:cBhvr>
                                        <p:cTn id="93" dur="500"/>
                                        <p:tgtEl>
                                          <p:spTgt spid="2474"/>
                                        </p:tgtEl>
                                      </p:cBhvr>
                                    </p:animEffect>
                                  </p:childTnLst>
                                </p:cTn>
                              </p:par>
                              <p:par>
                                <p:cTn id="94" presetID="10" presetClass="entr" presetSubtype="0" fill="hold" nodeType="withEffect">
                                  <p:stCondLst>
                                    <p:cond delay="0"/>
                                  </p:stCondLst>
                                  <p:childTnLst>
                                    <p:set>
                                      <p:cBhvr>
                                        <p:cTn id="95" dur="1" fill="hold">
                                          <p:stCondLst>
                                            <p:cond delay="0"/>
                                          </p:stCondLst>
                                        </p:cTn>
                                        <p:tgtEl>
                                          <p:spTgt spid="2473"/>
                                        </p:tgtEl>
                                        <p:attrNameLst>
                                          <p:attrName>style.visibility</p:attrName>
                                        </p:attrNameLst>
                                      </p:cBhvr>
                                      <p:to>
                                        <p:strVal val="visible"/>
                                      </p:to>
                                    </p:set>
                                    <p:animEffect transition="in" filter="fade">
                                      <p:cBhvr>
                                        <p:cTn id="96" dur="500"/>
                                        <p:tgtEl>
                                          <p:spTgt spid="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grpSp>
        <p:nvGrpSpPr>
          <p:cNvPr id="2486" name="Google Shape;2486;p35"/>
          <p:cNvGrpSpPr/>
          <p:nvPr/>
        </p:nvGrpSpPr>
        <p:grpSpPr>
          <a:xfrm>
            <a:off x="982017" y="1762180"/>
            <a:ext cx="1330020" cy="2987659"/>
            <a:chOff x="2447639" y="96384"/>
            <a:chExt cx="2525675" cy="5238750"/>
          </a:xfrm>
        </p:grpSpPr>
        <p:sp>
          <p:nvSpPr>
            <p:cNvPr id="2487" name="Google Shape;2487;p35"/>
            <p:cNvSpPr/>
            <p:nvPr/>
          </p:nvSpPr>
          <p:spPr>
            <a:xfrm>
              <a:off x="2447639" y="96384"/>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35"/>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35"/>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35"/>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91" name="Google Shape;2491;p35"/>
          <p:cNvPicPr preferRelativeResize="0"/>
          <p:nvPr/>
        </p:nvPicPr>
        <p:blipFill rotWithShape="1">
          <a:blip r:embed="rId3">
            <a:alphaModFix/>
          </a:blip>
          <a:srcRect/>
          <a:stretch/>
        </p:blipFill>
        <p:spPr>
          <a:xfrm>
            <a:off x="1010475" y="2043579"/>
            <a:ext cx="1273102" cy="2476582"/>
          </a:xfrm>
          <a:prstGeom prst="rect">
            <a:avLst/>
          </a:prstGeom>
          <a:noFill/>
          <a:ln>
            <a:noFill/>
          </a:ln>
        </p:spPr>
      </p:pic>
      <p:cxnSp>
        <p:nvCxnSpPr>
          <p:cNvPr id="2492" name="Google Shape;2492;p35"/>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493" name="Google Shape;2493;p35"/>
          <p:cNvCxnSpPr/>
          <p:nvPr/>
        </p:nvCxnSpPr>
        <p:spPr>
          <a:xfrm>
            <a:off x="5275175" y="548050"/>
            <a:ext cx="3886800" cy="0"/>
          </a:xfrm>
          <a:prstGeom prst="straightConnector1">
            <a:avLst/>
          </a:prstGeom>
          <a:noFill/>
          <a:ln w="9525" cap="flat" cmpd="sng">
            <a:solidFill>
              <a:srgbClr val="B1B4C4"/>
            </a:solidFill>
            <a:prstDash val="solid"/>
            <a:round/>
            <a:headEnd type="none" w="sm" len="sm"/>
            <a:tailEnd type="none" w="sm" len="sm"/>
          </a:ln>
        </p:spPr>
      </p:cxnSp>
      <p:sp>
        <p:nvSpPr>
          <p:cNvPr id="2494" name="Google Shape;2494;p35"/>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35"/>
          <p:cNvSpPr txBox="1"/>
          <p:nvPr/>
        </p:nvSpPr>
        <p:spPr>
          <a:xfrm>
            <a:off x="1396775" y="330262"/>
            <a:ext cx="38784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91EA"/>
                </a:solidFill>
                <a:latin typeface="Lora"/>
                <a:ea typeface="Lora"/>
                <a:cs typeface="Lora"/>
                <a:sym typeface="Lora"/>
              </a:rPr>
              <a:t>Perspectives</a:t>
            </a:r>
            <a:endParaRPr sz="3000" b="1" i="0" u="none" strike="noStrike" cap="none">
              <a:solidFill>
                <a:srgbClr val="0091EA"/>
              </a:solidFill>
              <a:latin typeface="Lora"/>
              <a:ea typeface="Lora"/>
              <a:cs typeface="Lora"/>
              <a:sym typeface="Lora"/>
            </a:endParaRPr>
          </a:p>
        </p:txBody>
      </p:sp>
      <p:sp>
        <p:nvSpPr>
          <p:cNvPr id="2496" name="Google Shape;2496;p35"/>
          <p:cNvSpPr txBox="1"/>
          <p:nvPr/>
        </p:nvSpPr>
        <p:spPr>
          <a:xfrm>
            <a:off x="682600" y="1021075"/>
            <a:ext cx="5387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chemeClr val="lt1"/>
                </a:highlight>
                <a:latin typeface="Arial"/>
                <a:ea typeface="Arial"/>
                <a:cs typeface="Arial"/>
                <a:sym typeface="Arial"/>
              </a:rPr>
              <a:t>Lancer le site web</a:t>
            </a:r>
            <a:endParaRPr sz="1800" b="0" i="0" u="none" strike="noStrike" cap="none">
              <a:solidFill>
                <a:srgbClr val="000000"/>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chemeClr val="lt1"/>
                </a:highlight>
                <a:latin typeface="Arial"/>
                <a:ea typeface="Arial"/>
                <a:cs typeface="Arial"/>
                <a:sym typeface="Arial"/>
              </a:rPr>
              <a:t>Finaliser le développement de l'application  </a:t>
            </a:r>
            <a:endParaRPr sz="1800" b="0" i="0" u="none" strike="noStrike" cap="none">
              <a:solidFill>
                <a:srgbClr val="2B2A30"/>
              </a:solidFill>
              <a:highlight>
                <a:schemeClr val="lt1"/>
              </a:highlight>
              <a:latin typeface="Arial"/>
              <a:ea typeface="Arial"/>
              <a:cs typeface="Arial"/>
              <a:sym typeface="Arial"/>
            </a:endParaRPr>
          </a:p>
        </p:txBody>
      </p:sp>
      <p:pic>
        <p:nvPicPr>
          <p:cNvPr id="2497" name="Google Shape;2497;p35"/>
          <p:cNvPicPr preferRelativeResize="0"/>
          <p:nvPr/>
        </p:nvPicPr>
        <p:blipFill rotWithShape="1">
          <a:blip r:embed="rId4">
            <a:alphaModFix/>
          </a:blip>
          <a:srcRect/>
          <a:stretch/>
        </p:blipFill>
        <p:spPr>
          <a:xfrm>
            <a:off x="2570450" y="1828500"/>
            <a:ext cx="3563937" cy="2518515"/>
          </a:xfrm>
          <a:prstGeom prst="rect">
            <a:avLst/>
          </a:prstGeom>
          <a:noFill/>
          <a:ln>
            <a:noFill/>
          </a:ln>
        </p:spPr>
      </p:pic>
      <p:sp>
        <p:nvSpPr>
          <p:cNvPr id="2498" name="Google Shape;2498;p35"/>
          <p:cNvSpPr txBox="1"/>
          <p:nvPr/>
        </p:nvSpPr>
        <p:spPr>
          <a:xfrm>
            <a:off x="3124663" y="4027550"/>
            <a:ext cx="24555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Arial"/>
                <a:ea typeface="Arial"/>
                <a:cs typeface="Arial"/>
                <a:sym typeface="Arial"/>
              </a:rPr>
              <a:t>Logo de React Native</a:t>
            </a:r>
            <a:endParaRPr sz="1700" b="0" i="0" u="none" strike="noStrike" cap="none">
              <a:solidFill>
                <a:srgbClr val="000000"/>
              </a:solidFill>
              <a:latin typeface="Arial"/>
              <a:ea typeface="Arial"/>
              <a:cs typeface="Arial"/>
              <a:sym typeface="Arial"/>
            </a:endParaRPr>
          </a:p>
        </p:txBody>
      </p:sp>
      <p:pic>
        <p:nvPicPr>
          <p:cNvPr id="2499" name="Google Shape;2499;p35"/>
          <p:cNvPicPr preferRelativeResize="0"/>
          <p:nvPr/>
        </p:nvPicPr>
        <p:blipFill rotWithShape="1">
          <a:blip r:embed="rId5">
            <a:alphaModFix/>
          </a:blip>
          <a:srcRect/>
          <a:stretch/>
        </p:blipFill>
        <p:spPr>
          <a:xfrm>
            <a:off x="5765192" y="2409829"/>
            <a:ext cx="2766810" cy="1692365"/>
          </a:xfrm>
          <a:prstGeom prst="rect">
            <a:avLst/>
          </a:prstGeom>
          <a:noFill/>
          <a:ln>
            <a:noFill/>
          </a:ln>
        </p:spPr>
      </p:pic>
      <p:sp>
        <p:nvSpPr>
          <p:cNvPr id="2500" name="Google Shape;2500;p35"/>
          <p:cNvSpPr txBox="1"/>
          <p:nvPr/>
        </p:nvSpPr>
        <p:spPr>
          <a:xfrm>
            <a:off x="5796463" y="4027550"/>
            <a:ext cx="24555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Arial"/>
                <a:ea typeface="Arial"/>
                <a:cs typeface="Arial"/>
                <a:sym typeface="Arial"/>
              </a:rPr>
              <a:t>Logo de NodeJS</a:t>
            </a:r>
            <a:endParaRPr sz="1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96"/>
                                        </p:tgtEl>
                                        <p:attrNameLst>
                                          <p:attrName>style.visibility</p:attrName>
                                        </p:attrNameLst>
                                      </p:cBhvr>
                                      <p:to>
                                        <p:strVal val="visible"/>
                                      </p:to>
                                    </p:set>
                                    <p:anim calcmode="lin" valueType="num">
                                      <p:cBhvr additive="base">
                                        <p:cTn id="7" dur="500"/>
                                        <p:tgtEl>
                                          <p:spTgt spid="24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6"/>
                                        </p:tgtEl>
                                        <p:attrNameLst>
                                          <p:attrName>style.visibility</p:attrName>
                                        </p:attrNameLst>
                                      </p:cBhvr>
                                      <p:to>
                                        <p:strVal val="visible"/>
                                      </p:to>
                                    </p:set>
                                    <p:animEffect transition="in" filter="fade">
                                      <p:cBhvr>
                                        <p:cTn id="12" dur="1000"/>
                                        <p:tgtEl>
                                          <p:spTgt spid="2486"/>
                                        </p:tgtEl>
                                      </p:cBhvr>
                                    </p:animEffect>
                                  </p:childTnLst>
                                </p:cTn>
                              </p:par>
                              <p:par>
                                <p:cTn id="13" presetID="10" presetClass="entr" presetSubtype="0" fill="hold" nodeType="withEffect">
                                  <p:stCondLst>
                                    <p:cond delay="0"/>
                                  </p:stCondLst>
                                  <p:childTnLst>
                                    <p:set>
                                      <p:cBhvr>
                                        <p:cTn id="14" dur="1" fill="hold">
                                          <p:stCondLst>
                                            <p:cond delay="0"/>
                                          </p:stCondLst>
                                        </p:cTn>
                                        <p:tgtEl>
                                          <p:spTgt spid="2491"/>
                                        </p:tgtEl>
                                        <p:attrNameLst>
                                          <p:attrName>style.visibility</p:attrName>
                                        </p:attrNameLst>
                                      </p:cBhvr>
                                      <p:to>
                                        <p:strVal val="visible"/>
                                      </p:to>
                                    </p:set>
                                    <p:animEffect transition="in" filter="fade">
                                      <p:cBhvr>
                                        <p:cTn id="15" dur="500"/>
                                        <p:tgtEl>
                                          <p:spTgt spid="24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97"/>
                                        </p:tgtEl>
                                        <p:attrNameLst>
                                          <p:attrName>style.visibility</p:attrName>
                                        </p:attrNameLst>
                                      </p:cBhvr>
                                      <p:to>
                                        <p:strVal val="visible"/>
                                      </p:to>
                                    </p:set>
                                    <p:animEffect transition="in" filter="fade">
                                      <p:cBhvr>
                                        <p:cTn id="20" dur="500"/>
                                        <p:tgtEl>
                                          <p:spTgt spid="2497"/>
                                        </p:tgtEl>
                                      </p:cBhvr>
                                    </p:animEffect>
                                  </p:childTnLst>
                                </p:cTn>
                              </p:par>
                              <p:par>
                                <p:cTn id="21" presetID="10" presetClass="entr" presetSubtype="0" fill="hold" nodeType="withEffect">
                                  <p:stCondLst>
                                    <p:cond delay="0"/>
                                  </p:stCondLst>
                                  <p:childTnLst>
                                    <p:set>
                                      <p:cBhvr>
                                        <p:cTn id="22" dur="1" fill="hold">
                                          <p:stCondLst>
                                            <p:cond delay="0"/>
                                          </p:stCondLst>
                                        </p:cTn>
                                        <p:tgtEl>
                                          <p:spTgt spid="2498"/>
                                        </p:tgtEl>
                                        <p:attrNameLst>
                                          <p:attrName>style.visibility</p:attrName>
                                        </p:attrNameLst>
                                      </p:cBhvr>
                                      <p:to>
                                        <p:strVal val="visible"/>
                                      </p:to>
                                    </p:set>
                                    <p:animEffect transition="in" filter="fade">
                                      <p:cBhvr>
                                        <p:cTn id="23" dur="500"/>
                                        <p:tgtEl>
                                          <p:spTgt spid="249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99"/>
                                        </p:tgtEl>
                                        <p:attrNameLst>
                                          <p:attrName>style.visibility</p:attrName>
                                        </p:attrNameLst>
                                      </p:cBhvr>
                                      <p:to>
                                        <p:strVal val="visible"/>
                                      </p:to>
                                    </p:set>
                                    <p:animEffect transition="in" filter="fade">
                                      <p:cBhvr>
                                        <p:cTn id="28" dur="500"/>
                                        <p:tgtEl>
                                          <p:spTgt spid="2499"/>
                                        </p:tgtEl>
                                      </p:cBhvr>
                                    </p:animEffect>
                                  </p:childTnLst>
                                </p:cTn>
                              </p:par>
                              <p:par>
                                <p:cTn id="29" presetID="10" presetClass="entr" presetSubtype="0" fill="hold" nodeType="withEffect">
                                  <p:stCondLst>
                                    <p:cond delay="0"/>
                                  </p:stCondLst>
                                  <p:childTnLst>
                                    <p:set>
                                      <p:cBhvr>
                                        <p:cTn id="30" dur="1" fill="hold">
                                          <p:stCondLst>
                                            <p:cond delay="0"/>
                                          </p:stCondLst>
                                        </p:cTn>
                                        <p:tgtEl>
                                          <p:spTgt spid="2500"/>
                                        </p:tgtEl>
                                        <p:attrNameLst>
                                          <p:attrName>style.visibility</p:attrName>
                                        </p:attrNameLst>
                                      </p:cBhvr>
                                      <p:to>
                                        <p:strVal val="visible"/>
                                      </p:to>
                                    </p:set>
                                    <p:animEffect transition="in" filter="fade">
                                      <p:cBhvr>
                                        <p:cTn id="31" dur="500"/>
                                        <p:tgtEl>
                                          <p:spTgt spid="2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36"/>
          <p:cNvSpPr txBox="1">
            <a:spLocks noGrp="1"/>
          </p:cNvSpPr>
          <p:nvPr>
            <p:ph type="ctrTitle" idx="4294967295"/>
          </p:nvPr>
        </p:nvSpPr>
        <p:spPr>
          <a:xfrm>
            <a:off x="2371625" y="1477250"/>
            <a:ext cx="4908000" cy="2512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6000" b="0" i="0" u="none" strike="noStrike" cap="none">
                <a:solidFill>
                  <a:schemeClr val="accent1"/>
                </a:solidFill>
                <a:latin typeface="Roboto Slab"/>
                <a:ea typeface="Roboto Slab"/>
                <a:cs typeface="Roboto Slab"/>
                <a:sym typeface="Roboto Slab"/>
              </a:rPr>
              <a:t>Merci pour votre attention!</a:t>
            </a:r>
            <a:endParaRPr sz="6000" b="0" i="0" u="none" strike="noStrike" cap="none">
              <a:solidFill>
                <a:schemeClr val="accent1"/>
              </a:solidFill>
              <a:latin typeface="Roboto Slab"/>
              <a:ea typeface="Roboto Slab"/>
              <a:cs typeface="Roboto Slab"/>
              <a:sym typeface="Roboto Slab"/>
            </a:endParaRPr>
          </a:p>
        </p:txBody>
      </p:sp>
      <p:cxnSp>
        <p:nvCxnSpPr>
          <p:cNvPr id="2506" name="Google Shape;2506;p36"/>
          <p:cNvCxnSpPr/>
          <p:nvPr/>
        </p:nvCxnSpPr>
        <p:spPr>
          <a:xfrm>
            <a:off x="6763200" y="2571750"/>
            <a:ext cx="2373900" cy="0"/>
          </a:xfrm>
          <a:prstGeom prst="straightConnector1">
            <a:avLst/>
          </a:prstGeom>
          <a:noFill/>
          <a:ln w="9525" cap="flat" cmpd="sng">
            <a:solidFill>
              <a:srgbClr val="CCCCCC"/>
            </a:solidFill>
            <a:prstDash val="solid"/>
            <a:round/>
            <a:headEnd type="none" w="sm" len="sm"/>
            <a:tailEnd type="none" w="sm" len="sm"/>
          </a:ln>
        </p:spPr>
      </p:cxnSp>
      <p:sp>
        <p:nvSpPr>
          <p:cNvPr id="2507" name="Google Shape;2507;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44</a:t>
            </a:fld>
            <a:endParaRPr/>
          </a:p>
        </p:txBody>
      </p:sp>
      <p:cxnSp>
        <p:nvCxnSpPr>
          <p:cNvPr id="2508" name="Google Shape;2508;p36"/>
          <p:cNvCxnSpPr/>
          <p:nvPr/>
        </p:nvCxnSpPr>
        <p:spPr>
          <a:xfrm>
            <a:off x="-12375" y="2584125"/>
            <a:ext cx="20526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5"/>
                                        </p:tgtEl>
                                        <p:attrNameLst>
                                          <p:attrName>style.visibility</p:attrName>
                                        </p:attrNameLst>
                                      </p:cBhvr>
                                      <p:to>
                                        <p:strVal val="visible"/>
                                      </p:to>
                                    </p:set>
                                    <p:anim calcmode="lin" valueType="num">
                                      <p:cBhvr additive="base">
                                        <p:cTn id="7" dur="500"/>
                                        <p:tgtEl>
                                          <p:spTgt spid="2505"/>
                                        </p:tgtEl>
                                        <p:attrNameLst>
                                          <p:attrName>ppt_w</p:attrName>
                                        </p:attrNameLst>
                                      </p:cBhvr>
                                      <p:tavLst>
                                        <p:tav tm="0">
                                          <p:val>
                                            <p:strVal val="0"/>
                                          </p:val>
                                        </p:tav>
                                        <p:tav tm="100000">
                                          <p:val>
                                            <p:strVal val="#ppt_w"/>
                                          </p:val>
                                        </p:tav>
                                      </p:tavLst>
                                    </p:anim>
                                    <p:anim calcmode="lin" valueType="num">
                                      <p:cBhvr additive="base">
                                        <p:cTn id="8" dur="500"/>
                                        <p:tgtEl>
                                          <p:spTgt spid="25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3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sp>
        <p:nvSpPr>
          <p:cNvPr id="2514" name="Google Shape;2514;p37"/>
          <p:cNvSpPr txBox="1">
            <a:spLocks noGrp="1"/>
          </p:cNvSpPr>
          <p:nvPr>
            <p:ph type="ctrTitle" idx="4294967295"/>
          </p:nvPr>
        </p:nvSpPr>
        <p:spPr>
          <a:xfrm>
            <a:off x="2371625" y="1477250"/>
            <a:ext cx="4908000" cy="2512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6000" b="0" i="0" u="none" strike="noStrike" cap="none">
                <a:solidFill>
                  <a:schemeClr val="accent1"/>
                </a:solidFill>
                <a:latin typeface="Roboto Slab"/>
                <a:ea typeface="Roboto Slab"/>
                <a:cs typeface="Roboto Slab"/>
                <a:sym typeface="Roboto Slab"/>
              </a:rPr>
              <a:t>Questions / Réponses </a:t>
            </a:r>
            <a:endParaRPr sz="6000" b="0" i="0" u="none" strike="noStrike" cap="none">
              <a:solidFill>
                <a:schemeClr val="accent1"/>
              </a:solidFill>
              <a:latin typeface="Roboto Slab"/>
              <a:ea typeface="Roboto Slab"/>
              <a:cs typeface="Roboto Slab"/>
              <a:sym typeface="Roboto Slab"/>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grpSp>
        <p:nvGrpSpPr>
          <p:cNvPr id="2845" name="Google Shape;2845;p39"/>
          <p:cNvGrpSpPr/>
          <p:nvPr/>
        </p:nvGrpSpPr>
        <p:grpSpPr>
          <a:xfrm>
            <a:off x="3149148" y="1497797"/>
            <a:ext cx="2838409" cy="2844761"/>
            <a:chOff x="3149148" y="1497797"/>
            <a:chExt cx="2838409" cy="2844761"/>
          </a:xfrm>
        </p:grpSpPr>
        <p:sp>
          <p:nvSpPr>
            <p:cNvPr id="2846" name="Google Shape;2846;p39"/>
            <p:cNvSpPr/>
            <p:nvPr/>
          </p:nvSpPr>
          <p:spPr>
            <a:xfrm>
              <a:off x="4100846" y="2451076"/>
              <a:ext cx="936594" cy="938189"/>
            </a:xfrm>
            <a:custGeom>
              <a:avLst/>
              <a:gdLst/>
              <a:ahLst/>
              <a:cxnLst/>
              <a:rect l="l" t="t" r="r" b="b"/>
              <a:pathLst>
                <a:path w="68703" h="68820" extrusionOk="0">
                  <a:moveTo>
                    <a:pt x="34293" y="1"/>
                  </a:moveTo>
                  <a:cubicBezTo>
                    <a:pt x="15323" y="1"/>
                    <a:pt x="1" y="15440"/>
                    <a:pt x="1" y="34410"/>
                  </a:cubicBezTo>
                  <a:cubicBezTo>
                    <a:pt x="1" y="53381"/>
                    <a:pt x="15323" y="68820"/>
                    <a:pt x="34293" y="68820"/>
                  </a:cubicBezTo>
                  <a:cubicBezTo>
                    <a:pt x="53264" y="68820"/>
                    <a:pt x="68703" y="53381"/>
                    <a:pt x="68703" y="34410"/>
                  </a:cubicBezTo>
                  <a:cubicBezTo>
                    <a:pt x="68703" y="15440"/>
                    <a:pt x="53264" y="1"/>
                    <a:pt x="3429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39"/>
            <p:cNvSpPr/>
            <p:nvPr/>
          </p:nvSpPr>
          <p:spPr>
            <a:xfrm>
              <a:off x="4576702" y="1497797"/>
              <a:ext cx="1410855" cy="1417603"/>
            </a:xfrm>
            <a:custGeom>
              <a:avLst/>
              <a:gdLst/>
              <a:ahLst/>
              <a:cxnLst/>
              <a:rect l="l" t="t" r="r" b="b"/>
              <a:pathLst>
                <a:path w="103492" h="103987" extrusionOk="0">
                  <a:moveTo>
                    <a:pt x="68323" y="0"/>
                  </a:moveTo>
                  <a:lnTo>
                    <a:pt x="71387" y="3152"/>
                  </a:lnTo>
                  <a:lnTo>
                    <a:pt x="67360" y="7180"/>
                  </a:lnTo>
                  <a:lnTo>
                    <a:pt x="40597" y="33942"/>
                  </a:lnTo>
                  <a:cubicBezTo>
                    <a:pt x="35256" y="30878"/>
                    <a:pt x="29536" y="28339"/>
                    <a:pt x="23582" y="26500"/>
                  </a:cubicBezTo>
                  <a:cubicBezTo>
                    <a:pt x="17015" y="24574"/>
                    <a:pt x="9953" y="23348"/>
                    <a:pt x="2802" y="23115"/>
                  </a:cubicBezTo>
                  <a:lnTo>
                    <a:pt x="0" y="23115"/>
                  </a:lnTo>
                  <a:lnTo>
                    <a:pt x="0" y="54226"/>
                  </a:lnTo>
                  <a:cubicBezTo>
                    <a:pt x="409" y="54226"/>
                    <a:pt x="805" y="54174"/>
                    <a:pt x="1170" y="54174"/>
                  </a:cubicBezTo>
                  <a:cubicBezTo>
                    <a:pt x="1353" y="54174"/>
                    <a:pt x="1528" y="54187"/>
                    <a:pt x="1693" y="54226"/>
                  </a:cubicBezTo>
                  <a:cubicBezTo>
                    <a:pt x="6188" y="54372"/>
                    <a:pt x="10449" y="55102"/>
                    <a:pt x="14593" y="56298"/>
                  </a:cubicBezTo>
                  <a:cubicBezTo>
                    <a:pt x="18708" y="57641"/>
                    <a:pt x="22736" y="59480"/>
                    <a:pt x="26384" y="61668"/>
                  </a:cubicBezTo>
                  <a:cubicBezTo>
                    <a:pt x="29653" y="63711"/>
                    <a:pt x="32571" y="66163"/>
                    <a:pt x="35256" y="68819"/>
                  </a:cubicBezTo>
                  <a:cubicBezTo>
                    <a:pt x="35636" y="69198"/>
                    <a:pt x="36103" y="69548"/>
                    <a:pt x="36482" y="69928"/>
                  </a:cubicBezTo>
                  <a:cubicBezTo>
                    <a:pt x="39400" y="73080"/>
                    <a:pt x="41940" y="76728"/>
                    <a:pt x="44012" y="80493"/>
                  </a:cubicBezTo>
                  <a:cubicBezTo>
                    <a:pt x="46084" y="84404"/>
                    <a:pt x="47660" y="88402"/>
                    <a:pt x="48623" y="92780"/>
                  </a:cubicBezTo>
                  <a:cubicBezTo>
                    <a:pt x="49499" y="96311"/>
                    <a:pt x="49849" y="100076"/>
                    <a:pt x="49849" y="103987"/>
                  </a:cubicBezTo>
                  <a:lnTo>
                    <a:pt x="80989" y="103987"/>
                  </a:lnTo>
                  <a:cubicBezTo>
                    <a:pt x="80989" y="97771"/>
                    <a:pt x="80260" y="91583"/>
                    <a:pt x="78917" y="85746"/>
                  </a:cubicBezTo>
                  <a:cubicBezTo>
                    <a:pt x="77341" y="78683"/>
                    <a:pt x="74773" y="72117"/>
                    <a:pt x="71504" y="65900"/>
                  </a:cubicBezTo>
                  <a:cubicBezTo>
                    <a:pt x="70891" y="64820"/>
                    <a:pt x="70278" y="63857"/>
                    <a:pt x="69666" y="62748"/>
                  </a:cubicBezTo>
                  <a:lnTo>
                    <a:pt x="96312" y="36131"/>
                  </a:lnTo>
                  <a:lnTo>
                    <a:pt x="100310" y="32104"/>
                  </a:lnTo>
                  <a:lnTo>
                    <a:pt x="103491" y="35256"/>
                  </a:lnTo>
                  <a:lnTo>
                    <a:pt x="103491" y="0"/>
                  </a:lnTo>
                  <a:close/>
                </a:path>
              </a:pathLst>
            </a:custGeom>
            <a:solidFill>
              <a:srgbClr val="4F67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39"/>
            <p:cNvSpPr/>
            <p:nvPr/>
          </p:nvSpPr>
          <p:spPr>
            <a:xfrm>
              <a:off x="3149148" y="1497797"/>
              <a:ext cx="1427568" cy="1417603"/>
            </a:xfrm>
            <a:custGeom>
              <a:avLst/>
              <a:gdLst/>
              <a:ahLst/>
              <a:cxnLst/>
              <a:rect l="l" t="t" r="r" b="b"/>
              <a:pathLst>
                <a:path w="104718" h="103987" extrusionOk="0">
                  <a:moveTo>
                    <a:pt x="1" y="0"/>
                  </a:moveTo>
                  <a:lnTo>
                    <a:pt x="1" y="35256"/>
                  </a:lnTo>
                  <a:lnTo>
                    <a:pt x="3182" y="32104"/>
                  </a:lnTo>
                  <a:lnTo>
                    <a:pt x="7180" y="36131"/>
                  </a:lnTo>
                  <a:lnTo>
                    <a:pt x="34673" y="63595"/>
                  </a:lnTo>
                  <a:cubicBezTo>
                    <a:pt x="31638" y="68819"/>
                    <a:pt x="29069" y="74539"/>
                    <a:pt x="27376" y="80493"/>
                  </a:cubicBezTo>
                  <a:cubicBezTo>
                    <a:pt x="25421" y="86826"/>
                    <a:pt x="24195" y="93510"/>
                    <a:pt x="23962" y="100456"/>
                  </a:cubicBezTo>
                  <a:cubicBezTo>
                    <a:pt x="23962" y="100689"/>
                    <a:pt x="23845" y="101068"/>
                    <a:pt x="23845" y="101302"/>
                  </a:cubicBezTo>
                  <a:lnTo>
                    <a:pt x="23845" y="103987"/>
                  </a:lnTo>
                  <a:lnTo>
                    <a:pt x="54986" y="103987"/>
                  </a:lnTo>
                  <a:lnTo>
                    <a:pt x="54986" y="102382"/>
                  </a:lnTo>
                  <a:lnTo>
                    <a:pt x="54986" y="101535"/>
                  </a:lnTo>
                  <a:cubicBezTo>
                    <a:pt x="55219" y="97274"/>
                    <a:pt x="55949" y="93276"/>
                    <a:pt x="57029" y="89511"/>
                  </a:cubicBezTo>
                  <a:cubicBezTo>
                    <a:pt x="58371" y="85250"/>
                    <a:pt x="60210" y="81368"/>
                    <a:pt x="62516" y="77720"/>
                  </a:cubicBezTo>
                  <a:cubicBezTo>
                    <a:pt x="64471" y="74422"/>
                    <a:pt x="66893" y="71504"/>
                    <a:pt x="69578" y="68819"/>
                  </a:cubicBezTo>
                  <a:cubicBezTo>
                    <a:pt x="69929" y="68352"/>
                    <a:pt x="70308" y="67972"/>
                    <a:pt x="70658" y="67622"/>
                  </a:cubicBezTo>
                  <a:cubicBezTo>
                    <a:pt x="73956" y="64587"/>
                    <a:pt x="77458" y="62135"/>
                    <a:pt x="81369" y="60063"/>
                  </a:cubicBezTo>
                  <a:cubicBezTo>
                    <a:pt x="85134" y="58020"/>
                    <a:pt x="89132" y="56415"/>
                    <a:pt x="93510" y="55452"/>
                  </a:cubicBezTo>
                  <a:cubicBezTo>
                    <a:pt x="97158" y="54606"/>
                    <a:pt x="100952" y="54226"/>
                    <a:pt x="104717" y="54226"/>
                  </a:cubicBezTo>
                  <a:lnTo>
                    <a:pt x="104717" y="23115"/>
                  </a:lnTo>
                  <a:cubicBezTo>
                    <a:pt x="98501" y="23115"/>
                    <a:pt x="92314" y="23844"/>
                    <a:pt x="86477" y="25187"/>
                  </a:cubicBezTo>
                  <a:cubicBezTo>
                    <a:pt x="79531" y="26763"/>
                    <a:pt x="72847" y="29302"/>
                    <a:pt x="66660" y="32600"/>
                  </a:cubicBezTo>
                  <a:lnTo>
                    <a:pt x="63362" y="34409"/>
                  </a:lnTo>
                  <a:lnTo>
                    <a:pt x="36132" y="7180"/>
                  </a:lnTo>
                  <a:lnTo>
                    <a:pt x="32105" y="3152"/>
                  </a:lnTo>
                  <a:lnTo>
                    <a:pt x="35286" y="0"/>
                  </a:lnTo>
                  <a:close/>
                </a:path>
              </a:pathLst>
            </a:custGeom>
            <a:solidFill>
              <a:srgbClr val="03C2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39"/>
            <p:cNvSpPr/>
            <p:nvPr/>
          </p:nvSpPr>
          <p:spPr>
            <a:xfrm>
              <a:off x="4576702" y="2915399"/>
              <a:ext cx="1410855" cy="1427159"/>
            </a:xfrm>
            <a:custGeom>
              <a:avLst/>
              <a:gdLst/>
              <a:ahLst/>
              <a:cxnLst/>
              <a:rect l="l" t="t" r="r" b="b"/>
              <a:pathLst>
                <a:path w="103492" h="104688" extrusionOk="0">
                  <a:moveTo>
                    <a:pt x="49849" y="0"/>
                  </a:moveTo>
                  <a:lnTo>
                    <a:pt x="49849" y="846"/>
                  </a:lnTo>
                  <a:lnTo>
                    <a:pt x="49849" y="1693"/>
                  </a:lnTo>
                  <a:cubicBezTo>
                    <a:pt x="49732" y="6187"/>
                    <a:pt x="49002" y="10448"/>
                    <a:pt x="47777" y="14593"/>
                  </a:cubicBezTo>
                  <a:cubicBezTo>
                    <a:pt x="46434" y="18708"/>
                    <a:pt x="44625" y="22735"/>
                    <a:pt x="42319" y="26383"/>
                  </a:cubicBezTo>
                  <a:cubicBezTo>
                    <a:pt x="40364" y="29652"/>
                    <a:pt x="37941" y="32571"/>
                    <a:pt x="35256" y="35256"/>
                  </a:cubicBezTo>
                  <a:cubicBezTo>
                    <a:pt x="34906" y="35606"/>
                    <a:pt x="34527" y="36102"/>
                    <a:pt x="34030" y="36482"/>
                  </a:cubicBezTo>
                  <a:cubicBezTo>
                    <a:pt x="30878" y="39400"/>
                    <a:pt x="27347" y="41939"/>
                    <a:pt x="23465" y="44011"/>
                  </a:cubicBezTo>
                  <a:cubicBezTo>
                    <a:pt x="19700" y="46083"/>
                    <a:pt x="15673" y="47543"/>
                    <a:pt x="11295" y="48623"/>
                  </a:cubicBezTo>
                  <a:cubicBezTo>
                    <a:pt x="7647" y="49469"/>
                    <a:pt x="3882" y="49848"/>
                    <a:pt x="0" y="49848"/>
                  </a:cubicBezTo>
                  <a:lnTo>
                    <a:pt x="0" y="80989"/>
                  </a:lnTo>
                  <a:cubicBezTo>
                    <a:pt x="6304" y="80989"/>
                    <a:pt x="12521" y="80259"/>
                    <a:pt x="18358" y="78917"/>
                  </a:cubicBezTo>
                  <a:cubicBezTo>
                    <a:pt x="25275" y="77195"/>
                    <a:pt x="31987" y="74773"/>
                    <a:pt x="38175" y="71504"/>
                  </a:cubicBezTo>
                  <a:cubicBezTo>
                    <a:pt x="38788" y="71124"/>
                    <a:pt x="39517" y="70628"/>
                    <a:pt x="40130" y="70278"/>
                  </a:cubicBezTo>
                  <a:lnTo>
                    <a:pt x="67360" y="97508"/>
                  </a:lnTo>
                  <a:lnTo>
                    <a:pt x="71387" y="101535"/>
                  </a:lnTo>
                  <a:lnTo>
                    <a:pt x="68323" y="104687"/>
                  </a:lnTo>
                  <a:lnTo>
                    <a:pt x="103491" y="104687"/>
                  </a:lnTo>
                  <a:lnTo>
                    <a:pt x="103491" y="69432"/>
                  </a:lnTo>
                  <a:lnTo>
                    <a:pt x="100310" y="72584"/>
                  </a:lnTo>
                  <a:lnTo>
                    <a:pt x="96312" y="68585"/>
                  </a:lnTo>
                  <a:lnTo>
                    <a:pt x="69432" y="41706"/>
                  </a:lnTo>
                  <a:cubicBezTo>
                    <a:pt x="72847" y="36102"/>
                    <a:pt x="75503" y="30032"/>
                    <a:pt x="77458" y="23582"/>
                  </a:cubicBezTo>
                  <a:cubicBezTo>
                    <a:pt x="79530" y="17015"/>
                    <a:pt x="80727" y="9952"/>
                    <a:pt x="80989" y="2773"/>
                  </a:cubicBezTo>
                  <a:lnTo>
                    <a:pt x="80989" y="1809"/>
                  </a:lnTo>
                  <a:lnTo>
                    <a:pt x="80989" y="0"/>
                  </a:lnTo>
                  <a:close/>
                </a:path>
              </a:pathLst>
            </a:custGeom>
            <a:solidFill>
              <a:srgbClr val="79629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39"/>
            <p:cNvSpPr/>
            <p:nvPr/>
          </p:nvSpPr>
          <p:spPr>
            <a:xfrm>
              <a:off x="3149148" y="2915399"/>
              <a:ext cx="1427568" cy="1427159"/>
            </a:xfrm>
            <a:custGeom>
              <a:avLst/>
              <a:gdLst/>
              <a:ahLst/>
              <a:cxnLst/>
              <a:rect l="l" t="t" r="r" b="b"/>
              <a:pathLst>
                <a:path w="104718" h="104688" extrusionOk="0">
                  <a:moveTo>
                    <a:pt x="23845" y="0"/>
                  </a:moveTo>
                  <a:cubicBezTo>
                    <a:pt x="23845" y="6304"/>
                    <a:pt x="24575" y="12404"/>
                    <a:pt x="25917" y="18358"/>
                  </a:cubicBezTo>
                  <a:cubicBezTo>
                    <a:pt x="27493" y="25274"/>
                    <a:pt x="30032" y="31958"/>
                    <a:pt x="33330" y="38174"/>
                  </a:cubicBezTo>
                  <a:cubicBezTo>
                    <a:pt x="33826" y="39021"/>
                    <a:pt x="34293" y="39867"/>
                    <a:pt x="34906" y="40859"/>
                  </a:cubicBezTo>
                  <a:lnTo>
                    <a:pt x="7180" y="68585"/>
                  </a:lnTo>
                  <a:lnTo>
                    <a:pt x="3182" y="72584"/>
                  </a:lnTo>
                  <a:lnTo>
                    <a:pt x="1" y="69432"/>
                  </a:lnTo>
                  <a:lnTo>
                    <a:pt x="1" y="104687"/>
                  </a:lnTo>
                  <a:lnTo>
                    <a:pt x="35286" y="104687"/>
                  </a:lnTo>
                  <a:lnTo>
                    <a:pt x="32105" y="101535"/>
                  </a:lnTo>
                  <a:lnTo>
                    <a:pt x="36132" y="97508"/>
                  </a:lnTo>
                  <a:lnTo>
                    <a:pt x="63858" y="69782"/>
                  </a:lnTo>
                  <a:cubicBezTo>
                    <a:pt x="69199" y="73080"/>
                    <a:pt x="75036" y="75619"/>
                    <a:pt x="81252" y="77458"/>
                  </a:cubicBezTo>
                  <a:cubicBezTo>
                    <a:pt x="87819" y="79530"/>
                    <a:pt x="94853" y="80610"/>
                    <a:pt x="102032" y="80843"/>
                  </a:cubicBezTo>
                  <a:cubicBezTo>
                    <a:pt x="102995" y="80989"/>
                    <a:pt x="103871" y="80989"/>
                    <a:pt x="104717" y="80989"/>
                  </a:cubicBezTo>
                  <a:lnTo>
                    <a:pt x="104717" y="49848"/>
                  </a:lnTo>
                  <a:lnTo>
                    <a:pt x="103141" y="49848"/>
                  </a:lnTo>
                  <a:cubicBezTo>
                    <a:pt x="98618" y="49732"/>
                    <a:pt x="94386" y="49002"/>
                    <a:pt x="90242" y="47776"/>
                  </a:cubicBezTo>
                  <a:cubicBezTo>
                    <a:pt x="85980" y="46434"/>
                    <a:pt x="82099" y="44624"/>
                    <a:pt x="78451" y="42319"/>
                  </a:cubicBezTo>
                  <a:cubicBezTo>
                    <a:pt x="75153" y="40363"/>
                    <a:pt x="72234" y="37941"/>
                    <a:pt x="69578" y="35256"/>
                  </a:cubicBezTo>
                  <a:cubicBezTo>
                    <a:pt x="69082" y="34876"/>
                    <a:pt x="68703" y="34526"/>
                    <a:pt x="68353" y="34030"/>
                  </a:cubicBezTo>
                  <a:cubicBezTo>
                    <a:pt x="65434" y="30878"/>
                    <a:pt x="62866" y="27347"/>
                    <a:pt x="60823" y="23465"/>
                  </a:cubicBezTo>
                  <a:cubicBezTo>
                    <a:pt x="58751" y="19700"/>
                    <a:pt x="57175" y="15556"/>
                    <a:pt x="56182" y="11295"/>
                  </a:cubicBezTo>
                  <a:cubicBezTo>
                    <a:pt x="55336" y="7647"/>
                    <a:pt x="54986" y="3882"/>
                    <a:pt x="54986" y="0"/>
                  </a:cubicBezTo>
                  <a:close/>
                </a:path>
              </a:pathLst>
            </a:custGeom>
            <a:solidFill>
              <a:srgbClr val="2B85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1" name="Google Shape;2851;p3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46</a:t>
            </a:fld>
            <a:endParaRPr/>
          </a:p>
        </p:txBody>
      </p:sp>
      <p:cxnSp>
        <p:nvCxnSpPr>
          <p:cNvPr id="2852" name="Google Shape;2852;p3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853" name="Google Shape;2853;p39"/>
          <p:cNvCxnSpPr>
            <a:stCxn id="2854" idx="3"/>
          </p:cNvCxnSpPr>
          <p:nvPr/>
        </p:nvCxnSpPr>
        <p:spPr>
          <a:xfrm>
            <a:off x="6141575" y="548050"/>
            <a:ext cx="3020400" cy="0"/>
          </a:xfrm>
          <a:prstGeom prst="straightConnector1">
            <a:avLst/>
          </a:prstGeom>
          <a:noFill/>
          <a:ln w="9525" cap="flat" cmpd="sng">
            <a:solidFill>
              <a:srgbClr val="B1B4C4"/>
            </a:solidFill>
            <a:prstDash val="solid"/>
            <a:round/>
            <a:headEnd type="none" w="sm" len="sm"/>
            <a:tailEnd type="none" w="sm" len="sm"/>
          </a:ln>
        </p:spPr>
      </p:cxnSp>
      <p:sp>
        <p:nvSpPr>
          <p:cNvPr id="2855" name="Google Shape;2855;p3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39"/>
          <p:cNvSpPr txBox="1"/>
          <p:nvPr/>
        </p:nvSpPr>
        <p:spPr>
          <a:xfrm>
            <a:off x="1396775" y="330250"/>
            <a:ext cx="4744800" cy="43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grpSp>
        <p:nvGrpSpPr>
          <p:cNvPr id="2857" name="Google Shape;2857;p39"/>
          <p:cNvGrpSpPr/>
          <p:nvPr/>
        </p:nvGrpSpPr>
        <p:grpSpPr>
          <a:xfrm>
            <a:off x="6174678" y="3606702"/>
            <a:ext cx="2265000" cy="870355"/>
            <a:chOff x="6174678" y="3606702"/>
            <a:chExt cx="2265000" cy="870355"/>
          </a:xfrm>
        </p:grpSpPr>
        <p:sp>
          <p:nvSpPr>
            <p:cNvPr id="2858" name="Google Shape;2858;p39"/>
            <p:cNvSpPr txBox="1"/>
            <p:nvPr/>
          </p:nvSpPr>
          <p:spPr>
            <a:xfrm>
              <a:off x="6174678" y="4047457"/>
              <a:ext cx="2265000" cy="42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en" sz="1700" b="0" i="0" u="none" strike="noStrike" cap="none">
                  <a:solidFill>
                    <a:srgbClr val="796295"/>
                  </a:solidFill>
                  <a:latin typeface="Fira Sans Extra Condensed Medium"/>
                  <a:ea typeface="Fira Sans Extra Condensed Medium"/>
                  <a:cs typeface="Fira Sans Extra Condensed Medium"/>
                  <a:sym typeface="Fira Sans Extra Condensed Medium"/>
                </a:rPr>
                <a:t>Vitesse de performance</a:t>
              </a:r>
              <a:endParaRPr sz="1700" b="0" i="0" u="none" strike="noStrike" cap="none">
                <a:solidFill>
                  <a:srgbClr val="796295"/>
                </a:solidFill>
                <a:latin typeface="Fira Sans Extra Condensed Medium"/>
                <a:ea typeface="Fira Sans Extra Condensed Medium"/>
                <a:cs typeface="Fira Sans Extra Condensed Medium"/>
                <a:sym typeface="Fira Sans Extra Condensed Medium"/>
              </a:endParaRPr>
            </a:p>
          </p:txBody>
        </p:sp>
        <p:sp>
          <p:nvSpPr>
            <p:cNvPr id="2859" name="Google Shape;2859;p39"/>
            <p:cNvSpPr txBox="1"/>
            <p:nvPr/>
          </p:nvSpPr>
          <p:spPr>
            <a:xfrm>
              <a:off x="6174678" y="3606702"/>
              <a:ext cx="2265000" cy="534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grpSp>
        <p:nvGrpSpPr>
          <p:cNvPr id="2860" name="Google Shape;2860;p39"/>
          <p:cNvGrpSpPr/>
          <p:nvPr/>
        </p:nvGrpSpPr>
        <p:grpSpPr>
          <a:xfrm>
            <a:off x="6096097" y="1355865"/>
            <a:ext cx="2341200" cy="881737"/>
            <a:chOff x="6355113" y="815338"/>
            <a:chExt cx="2341200" cy="881737"/>
          </a:xfrm>
        </p:grpSpPr>
        <p:sp>
          <p:nvSpPr>
            <p:cNvPr id="2861" name="Google Shape;2861;p39"/>
            <p:cNvSpPr txBox="1"/>
            <p:nvPr/>
          </p:nvSpPr>
          <p:spPr>
            <a:xfrm>
              <a:off x="6431313" y="1162175"/>
              <a:ext cx="2265000" cy="534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2862" name="Google Shape;2862;p39"/>
            <p:cNvSpPr txBox="1"/>
            <p:nvPr/>
          </p:nvSpPr>
          <p:spPr>
            <a:xfrm>
              <a:off x="6355113" y="815338"/>
              <a:ext cx="2265000" cy="42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4F67A2"/>
                  </a:solidFill>
                  <a:latin typeface="Fira Sans Extra Condensed Medium"/>
                  <a:ea typeface="Fira Sans Extra Condensed Medium"/>
                  <a:cs typeface="Fira Sans Extra Condensed Medium"/>
                  <a:sym typeface="Fira Sans Extra Condensed Medium"/>
                </a:rPr>
                <a:t>Nécessite moins de mémoire</a:t>
              </a:r>
              <a:endParaRPr sz="1700" b="0" i="0" u="none" strike="noStrike" cap="none">
                <a:solidFill>
                  <a:srgbClr val="4F67A2"/>
                </a:solidFill>
                <a:latin typeface="Fira Sans Extra Condensed Medium"/>
                <a:ea typeface="Fira Sans Extra Condensed Medium"/>
                <a:cs typeface="Fira Sans Extra Condensed Medium"/>
                <a:sym typeface="Fira Sans Extra Condensed Medium"/>
              </a:endParaRPr>
            </a:p>
          </p:txBody>
        </p:sp>
      </p:grpSp>
      <p:sp>
        <p:nvSpPr>
          <p:cNvPr id="2863" name="Google Shape;2863;p39"/>
          <p:cNvSpPr txBox="1"/>
          <p:nvPr/>
        </p:nvSpPr>
        <p:spPr>
          <a:xfrm>
            <a:off x="981422" y="4047441"/>
            <a:ext cx="2265000" cy="42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2B8597"/>
                </a:solidFill>
                <a:latin typeface="Fira Sans Extra Condensed Medium"/>
                <a:ea typeface="Fira Sans Extra Condensed Medium"/>
                <a:cs typeface="Fira Sans Extra Condensed Medium"/>
                <a:sym typeface="Fira Sans Extra Condensed Medium"/>
              </a:rPr>
              <a:t>Plusieurs plugins</a:t>
            </a:r>
            <a:endParaRPr sz="1700" b="0" i="0" u="none" strike="noStrike" cap="none">
              <a:solidFill>
                <a:srgbClr val="2B8597"/>
              </a:solidFill>
              <a:latin typeface="Fira Sans Extra Condensed Medium"/>
              <a:ea typeface="Fira Sans Extra Condensed Medium"/>
              <a:cs typeface="Fira Sans Extra Condensed Medium"/>
              <a:sym typeface="Fira Sans Extra Condensed Medium"/>
            </a:endParaRPr>
          </a:p>
        </p:txBody>
      </p:sp>
      <p:grpSp>
        <p:nvGrpSpPr>
          <p:cNvPr id="2864" name="Google Shape;2864;p39"/>
          <p:cNvGrpSpPr/>
          <p:nvPr/>
        </p:nvGrpSpPr>
        <p:grpSpPr>
          <a:xfrm>
            <a:off x="1313922" y="1355865"/>
            <a:ext cx="2265000" cy="881737"/>
            <a:chOff x="457188" y="1434480"/>
            <a:chExt cx="2265000" cy="881737"/>
          </a:xfrm>
        </p:grpSpPr>
        <p:sp>
          <p:nvSpPr>
            <p:cNvPr id="2865" name="Google Shape;2865;p39"/>
            <p:cNvSpPr txBox="1"/>
            <p:nvPr/>
          </p:nvSpPr>
          <p:spPr>
            <a:xfrm>
              <a:off x="457188" y="1434480"/>
              <a:ext cx="2264700" cy="4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03C2A2"/>
                  </a:solidFill>
                  <a:latin typeface="Fira Sans Extra Condensed Medium"/>
                  <a:ea typeface="Fira Sans Extra Condensed Medium"/>
                  <a:cs typeface="Fira Sans Extra Condensed Medium"/>
                  <a:sym typeface="Fira Sans Extra Condensed Medium"/>
                </a:rPr>
                <a:t>Plus sécurisé </a:t>
              </a:r>
              <a:endParaRPr sz="1700" b="0" i="0" u="none" strike="noStrike" cap="none">
                <a:solidFill>
                  <a:srgbClr val="03C2A2"/>
                </a:solidFill>
                <a:latin typeface="Fira Sans Extra Condensed Medium"/>
                <a:ea typeface="Fira Sans Extra Condensed Medium"/>
                <a:cs typeface="Fira Sans Extra Condensed Medium"/>
                <a:sym typeface="Fira Sans Extra Condensed Medium"/>
              </a:endParaRPr>
            </a:p>
          </p:txBody>
        </p:sp>
        <p:sp>
          <p:nvSpPr>
            <p:cNvPr id="2866" name="Google Shape;2866;p39"/>
            <p:cNvSpPr txBox="1"/>
            <p:nvPr/>
          </p:nvSpPr>
          <p:spPr>
            <a:xfrm>
              <a:off x="457188" y="1781317"/>
              <a:ext cx="2265000" cy="53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
        <p:nvSpPr>
          <p:cNvPr id="647" name="Google Shape;647;p6"/>
          <p:cNvSpPr txBox="1"/>
          <p:nvPr/>
        </p:nvSpPr>
        <p:spPr>
          <a:xfrm>
            <a:off x="317381" y="2713421"/>
            <a:ext cx="2363700" cy="69246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dirty="0">
                <a:solidFill>
                  <a:srgbClr val="434343"/>
                </a:solidFill>
              </a:rPr>
              <a:t>Modélisation </a:t>
            </a:r>
            <a:r>
              <a:rPr lang="fr-FR" sz="1700" b="0" i="0" u="none" strike="noStrike" cap="none" dirty="0">
                <a:solidFill>
                  <a:srgbClr val="434343"/>
                </a:solidFill>
                <a:latin typeface="Arial"/>
                <a:ea typeface="Arial"/>
                <a:cs typeface="Arial"/>
                <a:sym typeface="Arial"/>
              </a:rPr>
              <a:t>3D</a:t>
            </a:r>
            <a:endParaRPr sz="1700" b="0"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dk1"/>
              </a:solidFill>
              <a:latin typeface="Source Sans Pro"/>
              <a:ea typeface="Source Sans Pro"/>
              <a:cs typeface="Source Sans Pro"/>
              <a:sym typeface="Source Sans Pro"/>
            </a:endParaRPr>
          </a:p>
        </p:txBody>
      </p:sp>
      <p:sp>
        <p:nvSpPr>
          <p:cNvPr id="649" name="Google Shape;649;p6"/>
          <p:cNvSpPr txBox="1"/>
          <p:nvPr/>
        </p:nvSpPr>
        <p:spPr>
          <a:xfrm>
            <a:off x="6536961" y="2738402"/>
            <a:ext cx="1578557" cy="4462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dirty="0">
                <a:solidFill>
                  <a:schemeClr val="dk1"/>
                </a:solidFill>
                <a:latin typeface="Arial"/>
                <a:ea typeface="Arial"/>
                <a:cs typeface="Arial"/>
                <a:sym typeface="Arial"/>
              </a:rPr>
              <a:t>Photographie</a:t>
            </a:r>
            <a:endParaRPr sz="1700" b="0" i="0" u="none" strike="noStrike" cap="none" dirty="0">
              <a:solidFill>
                <a:schemeClr val="dk1"/>
              </a:solidFill>
              <a:latin typeface="Arial"/>
              <a:ea typeface="Arial"/>
              <a:cs typeface="Arial"/>
              <a:sym typeface="Arial"/>
            </a:endParaRPr>
          </a:p>
        </p:txBody>
      </p:sp>
      <p:sp>
        <p:nvSpPr>
          <p:cNvPr id="650" name="Google Shape;650;p6"/>
          <p:cNvSpPr txBox="1"/>
          <p:nvPr/>
        </p:nvSpPr>
        <p:spPr>
          <a:xfrm>
            <a:off x="3403474" y="2738402"/>
            <a:ext cx="1987500" cy="44624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dirty="0">
                <a:solidFill>
                  <a:schemeClr val="dk1"/>
                </a:solidFill>
                <a:latin typeface="Arial"/>
                <a:ea typeface="Arial"/>
                <a:cs typeface="Arial"/>
                <a:sym typeface="Arial"/>
              </a:rPr>
              <a:t>Photobooth</a:t>
            </a:r>
            <a:endParaRPr sz="1700" b="0" i="0" u="none" strike="noStrike" cap="none" dirty="0">
              <a:solidFill>
                <a:schemeClr val="dk1"/>
              </a:solidFill>
              <a:latin typeface="Arial"/>
              <a:ea typeface="Arial"/>
              <a:cs typeface="Arial"/>
              <a:sym typeface="Arial"/>
            </a:endParaRPr>
          </a:p>
        </p:txBody>
      </p:sp>
      <p:sp>
        <p:nvSpPr>
          <p:cNvPr id="651" name="Google Shape;651;p6"/>
          <p:cNvSpPr txBox="1"/>
          <p:nvPr/>
        </p:nvSpPr>
        <p:spPr>
          <a:xfrm>
            <a:off x="3403474" y="4629595"/>
            <a:ext cx="2518789" cy="44624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dirty="0">
                <a:solidFill>
                  <a:schemeClr val="dk1"/>
                </a:solidFill>
              </a:rPr>
              <a:t>Support E-commerce</a:t>
            </a:r>
            <a:endParaRPr sz="1700" b="0" i="0" u="none" strike="noStrike" cap="none" dirty="0">
              <a:solidFill>
                <a:schemeClr val="dk1"/>
              </a:solidFill>
              <a:latin typeface="Arial"/>
              <a:ea typeface="Arial"/>
              <a:cs typeface="Arial"/>
              <a:sym typeface="Arial"/>
            </a:endParaRPr>
          </a:p>
        </p:txBody>
      </p:sp>
      <p:cxnSp>
        <p:nvCxnSpPr>
          <p:cNvPr id="654" name="Google Shape;654;p6"/>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655" name="Google Shape;655;p6"/>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656" name="Google Shape;656;p6"/>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6"/>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658" name="Google Shape;658;p6"/>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59" name="Google Shape;659;p6"/>
          <p:cNvSpPr txBox="1"/>
          <p:nvPr/>
        </p:nvSpPr>
        <p:spPr>
          <a:xfrm>
            <a:off x="1769525" y="857425"/>
            <a:ext cx="5255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Les domaines d’activités de la société </a:t>
            </a:r>
            <a:endParaRPr sz="1800" b="0" i="0" u="none" strike="noStrike" cap="none" dirty="0">
              <a:solidFill>
                <a:srgbClr val="2B2A30"/>
              </a:solidFill>
              <a:highlight>
                <a:schemeClr val="lt1"/>
              </a:highlight>
              <a:latin typeface="Arial"/>
              <a:ea typeface="Arial"/>
              <a:cs typeface="Arial"/>
              <a:sym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961" y="1374540"/>
            <a:ext cx="1500133" cy="1500133"/>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749" y="3430264"/>
            <a:ext cx="1249251" cy="124925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038" y="1542164"/>
            <a:ext cx="1226372" cy="1267936"/>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779" y="1492300"/>
            <a:ext cx="1401478" cy="1343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500"/>
                                        <p:tgtEl>
                                          <p:spTgt spid="647"/>
                                        </p:tgtEl>
                                      </p:cBhvr>
                                    </p:animEffect>
                                  </p:childTnLst>
                                </p:cTn>
                              </p:par>
                              <p:par>
                                <p:cTn id="8" presetID="10" presetClass="entr" presetSubtype="0" fill="hold" nodeType="withEffect">
                                  <p:stCondLst>
                                    <p:cond delay="0"/>
                                  </p:stCondLst>
                                  <p:childTnLst>
                                    <p:set>
                                      <p:cBhvr>
                                        <p:cTn id="9" dur="1" fill="hold">
                                          <p:stCondLst>
                                            <p:cond delay="0"/>
                                          </p:stCondLst>
                                        </p:cTn>
                                        <p:tgtEl>
                                          <p:spTgt spid="649"/>
                                        </p:tgtEl>
                                        <p:attrNameLst>
                                          <p:attrName>style.visibility</p:attrName>
                                        </p:attrNameLst>
                                      </p:cBhvr>
                                      <p:to>
                                        <p:strVal val="visible"/>
                                      </p:to>
                                    </p:set>
                                    <p:animEffect transition="in" filter="fade">
                                      <p:cBhvr>
                                        <p:cTn id="10" dur="500"/>
                                        <p:tgtEl>
                                          <p:spTgt spid="649"/>
                                        </p:tgtEl>
                                      </p:cBhvr>
                                    </p:animEffect>
                                  </p:childTnLst>
                                </p:cTn>
                              </p:par>
                              <p:par>
                                <p:cTn id="11" presetID="10" presetClass="entr" presetSubtype="0" fill="hold" nodeType="withEffect">
                                  <p:stCondLst>
                                    <p:cond delay="0"/>
                                  </p:stCondLst>
                                  <p:childTnLst>
                                    <p:set>
                                      <p:cBhvr>
                                        <p:cTn id="12" dur="1" fill="hold">
                                          <p:stCondLst>
                                            <p:cond delay="0"/>
                                          </p:stCondLst>
                                        </p:cTn>
                                        <p:tgtEl>
                                          <p:spTgt spid="650"/>
                                        </p:tgtEl>
                                        <p:attrNameLst>
                                          <p:attrName>style.visibility</p:attrName>
                                        </p:attrNameLst>
                                      </p:cBhvr>
                                      <p:to>
                                        <p:strVal val="visible"/>
                                      </p:to>
                                    </p:set>
                                    <p:animEffect transition="in" filter="fade">
                                      <p:cBhvr>
                                        <p:cTn id="13" dur="500"/>
                                        <p:tgtEl>
                                          <p:spTgt spid="650"/>
                                        </p:tgtEl>
                                      </p:cBhvr>
                                    </p:animEffect>
                                  </p:childTnLst>
                                </p:cTn>
                              </p:par>
                              <p:par>
                                <p:cTn id="14" presetID="10" presetClass="entr" presetSubtype="0" fill="hold" nodeType="withEffect">
                                  <p:stCondLst>
                                    <p:cond delay="0"/>
                                  </p:stCondLst>
                                  <p:childTnLst>
                                    <p:set>
                                      <p:cBhvr>
                                        <p:cTn id="15" dur="1" fill="hold">
                                          <p:stCondLst>
                                            <p:cond delay="0"/>
                                          </p:stCondLst>
                                        </p:cTn>
                                        <p:tgtEl>
                                          <p:spTgt spid="651"/>
                                        </p:tgtEl>
                                        <p:attrNameLst>
                                          <p:attrName>style.visibility</p:attrName>
                                        </p:attrNameLst>
                                      </p:cBhvr>
                                      <p:to>
                                        <p:strVal val="visible"/>
                                      </p:to>
                                    </p:set>
                                    <p:animEffect transition="in" filter="fade">
                                      <p:cBhvr>
                                        <p:cTn id="16"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
          <p:cNvSpPr txBox="1">
            <a:spLocks noGrp="1"/>
          </p:cNvSpPr>
          <p:nvPr>
            <p:ph type="ctrTitle"/>
          </p:nvPr>
        </p:nvSpPr>
        <p:spPr>
          <a:xfrm>
            <a:off x="1066468" y="1894747"/>
            <a:ext cx="58326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Problématique</a:t>
            </a:r>
            <a:endParaRPr sz="4800" i="1" dirty="0">
              <a:solidFill>
                <a:schemeClr val="dk2"/>
              </a:solidFill>
              <a:latin typeface="Source Sans Pro"/>
              <a:ea typeface="Source Sans Pro"/>
              <a:cs typeface="Source Sans Pro"/>
              <a:sym typeface="Comic Sans MS"/>
            </a:endParaRPr>
          </a:p>
        </p:txBody>
      </p:sp>
      <p:sp>
        <p:nvSpPr>
          <p:cNvPr id="665" name="Google Shape;665;p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sp>
        <p:nvSpPr>
          <p:cNvPr id="938" name="Google Shape;938;p7"/>
          <p:cNvSpPr txBox="1">
            <a:spLocks noGrp="1"/>
          </p:cNvSpPr>
          <p:nvPr>
            <p:ph type="sldNum" idx="4294967295"/>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grpSp>
        <p:nvGrpSpPr>
          <p:cNvPr id="277" name="Groupe 276">
            <a:extLst>
              <a:ext uri="{FF2B5EF4-FFF2-40B4-BE49-F238E27FC236}">
                <a16:creationId xmlns:a16="http://schemas.microsoft.com/office/drawing/2014/main" id="{E44404D5-1A5F-484B-B7D3-B43942260806}"/>
              </a:ext>
            </a:extLst>
          </p:cNvPr>
          <p:cNvGrpSpPr/>
          <p:nvPr/>
        </p:nvGrpSpPr>
        <p:grpSpPr>
          <a:xfrm>
            <a:off x="-34763" y="194375"/>
            <a:ext cx="9213525" cy="1152725"/>
            <a:chOff x="-51475" y="194375"/>
            <a:chExt cx="9213525" cy="1152725"/>
          </a:xfrm>
        </p:grpSpPr>
        <p:cxnSp>
          <p:nvCxnSpPr>
            <p:cNvPr id="278" name="Google Shape;654;p6">
              <a:extLst>
                <a:ext uri="{FF2B5EF4-FFF2-40B4-BE49-F238E27FC236}">
                  <a16:creationId xmlns:a16="http://schemas.microsoft.com/office/drawing/2014/main" id="{91F33548-7022-4310-A2E1-B775E824B052}"/>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279" name="Google Shape;655;p6">
              <a:extLst>
                <a:ext uri="{FF2B5EF4-FFF2-40B4-BE49-F238E27FC236}">
                  <a16:creationId xmlns:a16="http://schemas.microsoft.com/office/drawing/2014/main" id="{D82B7DBD-B235-495D-A01B-E8BCD02011EF}"/>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280" name="Google Shape;656;p6">
              <a:extLst>
                <a:ext uri="{FF2B5EF4-FFF2-40B4-BE49-F238E27FC236}">
                  <a16:creationId xmlns:a16="http://schemas.microsoft.com/office/drawing/2014/main" id="{3636BFD2-D12D-486A-B6AA-AD2BFD2311A6}"/>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657;p6">
              <a:extLst>
                <a:ext uri="{FF2B5EF4-FFF2-40B4-BE49-F238E27FC236}">
                  <a16:creationId xmlns:a16="http://schemas.microsoft.com/office/drawing/2014/main" id="{CB3FC152-C7E5-4C6B-BFFC-CB48CA5940F5}"/>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282" name="Google Shape;658;p6">
              <a:extLst>
                <a:ext uri="{FF2B5EF4-FFF2-40B4-BE49-F238E27FC236}">
                  <a16:creationId xmlns:a16="http://schemas.microsoft.com/office/drawing/2014/main" id="{F4CC5B8A-F12C-4F88-A1B7-18FD73220DFA}"/>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pic>
        <p:nvPicPr>
          <p:cNvPr id="4" name="Image 3">
            <a:extLst>
              <a:ext uri="{FF2B5EF4-FFF2-40B4-BE49-F238E27FC236}">
                <a16:creationId xmlns:a16="http://schemas.microsoft.com/office/drawing/2014/main" id="{812A2002-18CD-4F24-B1A9-6D6A82AB85E9}"/>
              </a:ext>
            </a:extLst>
          </p:cNvPr>
          <p:cNvPicPr>
            <a:picLocks noChangeAspect="1"/>
          </p:cNvPicPr>
          <p:nvPr/>
        </p:nvPicPr>
        <p:blipFill>
          <a:blip r:embed="rId3"/>
          <a:stretch>
            <a:fillRect/>
          </a:stretch>
        </p:blipFill>
        <p:spPr>
          <a:xfrm>
            <a:off x="6706820" y="1444145"/>
            <a:ext cx="518205" cy="2717863"/>
          </a:xfrm>
          <a:prstGeom prst="rect">
            <a:avLst/>
          </a:prstGeom>
        </p:spPr>
      </p:pic>
      <p:pic>
        <p:nvPicPr>
          <p:cNvPr id="5" name="Image 4">
            <a:extLst>
              <a:ext uri="{FF2B5EF4-FFF2-40B4-BE49-F238E27FC236}">
                <a16:creationId xmlns:a16="http://schemas.microsoft.com/office/drawing/2014/main" id="{8A856CCD-9345-4305-A90A-D61807EAABD0}"/>
              </a:ext>
            </a:extLst>
          </p:cNvPr>
          <p:cNvPicPr>
            <a:picLocks noChangeAspect="1"/>
          </p:cNvPicPr>
          <p:nvPr/>
        </p:nvPicPr>
        <p:blipFill>
          <a:blip r:embed="rId4"/>
          <a:stretch>
            <a:fillRect/>
          </a:stretch>
        </p:blipFill>
        <p:spPr>
          <a:xfrm>
            <a:off x="4761757" y="-142753"/>
            <a:ext cx="3181710" cy="3927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64"/>
                                        </p:tgtEl>
                                        <p:attrNameLst>
                                          <p:attrName>style.visibility</p:attrName>
                                        </p:attrNameLst>
                                      </p:cBhvr>
                                      <p:to>
                                        <p:strVal val="visible"/>
                                      </p:to>
                                    </p:set>
                                    <p:anim calcmode="lin" valueType="num">
                                      <p:cBhvr additive="base">
                                        <p:cTn id="7" dur="500"/>
                                        <p:tgtEl>
                                          <p:spTgt spid="664"/>
                                        </p:tgtEl>
                                        <p:attrNameLst>
                                          <p:attrName>ppt_w</p:attrName>
                                        </p:attrNameLst>
                                      </p:cBhvr>
                                      <p:tavLst>
                                        <p:tav tm="0">
                                          <p:val>
                                            <p:strVal val="0"/>
                                          </p:val>
                                        </p:tav>
                                        <p:tav tm="100000">
                                          <p:val>
                                            <p:strVal val="#ppt_w"/>
                                          </p:val>
                                        </p:tav>
                                      </p:tavLst>
                                    </p:anim>
                                    <p:anim calcmode="lin" valueType="num">
                                      <p:cBhvr additive="base">
                                        <p:cTn id="8" dur="500"/>
                                        <p:tgtEl>
                                          <p:spTgt spid="6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944" name="Google Shape;944;p8"/>
          <p:cNvSpPr txBox="1"/>
          <p:nvPr/>
        </p:nvSpPr>
        <p:spPr>
          <a:xfrm>
            <a:off x="1175879" y="977280"/>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i="0" u="none" strike="noStrike" cap="none" dirty="0">
                <a:solidFill>
                  <a:schemeClr val="dk1"/>
                </a:solidFill>
                <a:latin typeface="Lora"/>
                <a:ea typeface="Lora"/>
                <a:cs typeface="Lora"/>
                <a:sym typeface="Lora"/>
              </a:rPr>
              <a:t>+ 1000 produits (Crystal Figurines)</a:t>
            </a:r>
            <a:endParaRPr sz="1100" b="1" i="0" u="none" strike="noStrike" cap="none" dirty="0">
              <a:solidFill>
                <a:schemeClr val="dk1"/>
              </a:solidFill>
              <a:latin typeface="Lora"/>
              <a:ea typeface="Lora"/>
              <a:cs typeface="Lora"/>
              <a:sym typeface="Lora"/>
            </a:endParaRPr>
          </a:p>
        </p:txBody>
      </p:sp>
      <p:sp>
        <p:nvSpPr>
          <p:cNvPr id="946" name="Google Shape;946;p8"/>
          <p:cNvSpPr txBox="1"/>
          <p:nvPr/>
        </p:nvSpPr>
        <p:spPr>
          <a:xfrm>
            <a:off x="403415" y="1325720"/>
            <a:ext cx="502721"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dirty="0">
                <a:solidFill>
                  <a:schemeClr val="accent1"/>
                </a:solidFill>
                <a:latin typeface="Lora"/>
                <a:ea typeface="Lora"/>
                <a:cs typeface="Lora"/>
                <a:sym typeface="Lora"/>
              </a:rPr>
              <a:t>?</a:t>
            </a:r>
            <a:endParaRPr sz="7200" b="1" i="0" u="none" strike="noStrike" cap="none" dirty="0">
              <a:solidFill>
                <a:schemeClr val="accent1"/>
              </a:solidFill>
              <a:latin typeface="Lora"/>
              <a:ea typeface="Lora"/>
              <a:cs typeface="Lora"/>
              <a:sym typeface="Lora"/>
            </a:endParaRPr>
          </a:p>
        </p:txBody>
      </p:sp>
      <p:sp>
        <p:nvSpPr>
          <p:cNvPr id="947" name="Google Shape;947;p8"/>
          <p:cNvSpPr txBox="1"/>
          <p:nvPr/>
        </p:nvSpPr>
        <p:spPr>
          <a:xfrm>
            <a:off x="1169110" y="1775896"/>
            <a:ext cx="1393800" cy="52319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dirty="0">
                <a:solidFill>
                  <a:schemeClr val="dk1"/>
                </a:solidFill>
                <a:latin typeface="Lora"/>
                <a:ea typeface="Lora"/>
                <a:cs typeface="Lora"/>
                <a:sym typeface="Lora"/>
              </a:rPr>
              <a:t>Difficulté de recherche</a:t>
            </a:r>
            <a:endParaRPr sz="1100" b="1" i="0" u="none" strike="noStrike" cap="none" dirty="0">
              <a:solidFill>
                <a:schemeClr val="dk1"/>
              </a:solidFill>
              <a:latin typeface="Lora"/>
              <a:ea typeface="Lora"/>
              <a:cs typeface="Lora"/>
              <a:sym typeface="Lora"/>
            </a:endParaRPr>
          </a:p>
        </p:txBody>
      </p:sp>
      <p:sp>
        <p:nvSpPr>
          <p:cNvPr id="977" name="Google Shape;977;p8"/>
          <p:cNvSpPr txBox="1"/>
          <p:nvPr/>
        </p:nvSpPr>
        <p:spPr>
          <a:xfrm>
            <a:off x="1175879" y="2400903"/>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100" b="1" i="0" u="none" strike="noStrike" cap="none" dirty="0">
                <a:solidFill>
                  <a:schemeClr val="dk1"/>
                </a:solidFill>
                <a:latin typeface="Lora"/>
                <a:ea typeface="Lora"/>
                <a:cs typeface="Lora"/>
                <a:sym typeface="Lora"/>
              </a:rPr>
              <a:t>Faible nombre des produits </a:t>
            </a:r>
            <a:r>
              <a:rPr lang="fr-FR" sz="1100" b="1" i="0" u="none" strike="noStrike" cap="none" dirty="0" err="1">
                <a:solidFill>
                  <a:schemeClr val="dk1"/>
                </a:solidFill>
                <a:latin typeface="Lora"/>
                <a:ea typeface="Lora"/>
                <a:cs typeface="Lora"/>
                <a:sym typeface="Lora"/>
              </a:rPr>
              <a:t>cendues</a:t>
            </a:r>
            <a:endParaRPr sz="1100" b="1" i="0" u="none" strike="noStrike" cap="none" dirty="0">
              <a:solidFill>
                <a:schemeClr val="dk1"/>
              </a:solidFill>
              <a:latin typeface="Lora"/>
              <a:ea typeface="Lora"/>
              <a:cs typeface="Lora"/>
              <a:sym typeface="Lora"/>
            </a:endParaRPr>
          </a:p>
        </p:txBody>
      </p:sp>
      <p:grpSp>
        <p:nvGrpSpPr>
          <p:cNvPr id="979" name="Google Shape;979;p8"/>
          <p:cNvGrpSpPr/>
          <p:nvPr/>
        </p:nvGrpSpPr>
        <p:grpSpPr>
          <a:xfrm>
            <a:off x="2638835" y="1864433"/>
            <a:ext cx="474364" cy="484348"/>
            <a:chOff x="3951850" y="2985350"/>
            <a:chExt cx="407950" cy="416500"/>
          </a:xfrm>
        </p:grpSpPr>
        <p:sp>
          <p:nvSpPr>
            <p:cNvPr id="980" name="Google Shape;980;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1" name="Google Shape;981;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2" name="Google Shape;982;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3" name="Google Shape;983;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984" name="Google Shape;984;p8"/>
          <p:cNvGrpSpPr/>
          <p:nvPr/>
        </p:nvGrpSpPr>
        <p:grpSpPr>
          <a:xfrm>
            <a:off x="4948925" y="907632"/>
            <a:ext cx="624369" cy="666045"/>
            <a:chOff x="6506504" y="937343"/>
            <a:chExt cx="744272" cy="793950"/>
          </a:xfrm>
        </p:grpSpPr>
        <p:sp>
          <p:nvSpPr>
            <p:cNvPr id="985" name="Google Shape;985;p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rgbClr val="0091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sp>
          <p:nvSpPr>
            <p:cNvPr id="986" name="Google Shape;986;p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rgbClr val="0053A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sp>
          <p:nvSpPr>
            <p:cNvPr id="987" name="Google Shape;987;p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rgbClr val="607D8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3238"/>
                </a:solidFill>
                <a:latin typeface="Calibri"/>
                <a:ea typeface="Calibri"/>
                <a:cs typeface="Calibri"/>
                <a:sym typeface="Calibri"/>
              </a:endParaRPr>
            </a:p>
          </p:txBody>
        </p:sp>
        <p:grpSp>
          <p:nvGrpSpPr>
            <p:cNvPr id="988" name="Google Shape;988;p8"/>
            <p:cNvGrpSpPr/>
            <p:nvPr/>
          </p:nvGrpSpPr>
          <p:grpSpPr>
            <a:xfrm>
              <a:off x="6506504" y="937343"/>
              <a:ext cx="744272" cy="793950"/>
              <a:chOff x="6565437" y="1588001"/>
              <a:chExt cx="744272" cy="793950"/>
            </a:xfrm>
          </p:grpSpPr>
          <p:sp>
            <p:nvSpPr>
              <p:cNvPr id="989" name="Google Shape;989;p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0" name="Google Shape;990;p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1" name="Google Shape;991;p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2" name="Google Shape;992;p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3" name="Google Shape;993;p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4" name="Google Shape;994;p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5" name="Google Shape;995;p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6" name="Google Shape;996;p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7" name="Google Shape;997;p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sp>
            <p:nvSpPr>
              <p:cNvPr id="998" name="Google Shape;998;p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607D8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3238"/>
                  </a:buClr>
                  <a:buSzPts val="1400"/>
                  <a:buFont typeface="Calibri"/>
                  <a:buNone/>
                </a:pPr>
                <a:endParaRPr sz="1400" b="0" i="0" u="none" strike="noStrike" cap="none">
                  <a:solidFill>
                    <a:srgbClr val="263238"/>
                  </a:solidFill>
                  <a:latin typeface="Calibri"/>
                  <a:ea typeface="Calibri"/>
                  <a:cs typeface="Calibri"/>
                  <a:sym typeface="Calibri"/>
                </a:endParaRPr>
              </a:p>
            </p:txBody>
          </p:sp>
        </p:grpSp>
      </p:grpSp>
      <p:pic>
        <p:nvPicPr>
          <p:cNvPr id="999" name="Google Shape;999;p8"/>
          <p:cNvPicPr preferRelativeResize="0"/>
          <p:nvPr/>
        </p:nvPicPr>
        <p:blipFill rotWithShape="1">
          <a:blip r:embed="rId3">
            <a:alphaModFix/>
          </a:blip>
          <a:srcRect/>
          <a:stretch/>
        </p:blipFill>
        <p:spPr>
          <a:xfrm>
            <a:off x="8053650" y="1342466"/>
            <a:ext cx="1047402" cy="1047398"/>
          </a:xfrm>
          <a:prstGeom prst="rect">
            <a:avLst/>
          </a:prstGeom>
          <a:noFill/>
          <a:ln>
            <a:noFill/>
          </a:ln>
        </p:spPr>
      </p:pic>
      <p:sp>
        <p:nvSpPr>
          <p:cNvPr id="1001" name="Google Shape;1001;p8"/>
          <p:cNvSpPr/>
          <p:nvPr/>
        </p:nvSpPr>
        <p:spPr>
          <a:xfrm rot="10800000">
            <a:off x="3223336" y="1789837"/>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FF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8"/>
          <p:cNvSpPr/>
          <p:nvPr/>
        </p:nvSpPr>
        <p:spPr>
          <a:xfrm>
            <a:off x="5646357" y="1792987"/>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00B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a:ea typeface="Arial"/>
              <a:cs typeface="Arial"/>
              <a:sym typeface="Arial"/>
            </a:endParaRPr>
          </a:p>
        </p:txBody>
      </p:sp>
      <p:sp>
        <p:nvSpPr>
          <p:cNvPr id="1003" name="Google Shape;1003;p8"/>
          <p:cNvSpPr/>
          <p:nvPr/>
        </p:nvSpPr>
        <p:spPr>
          <a:xfrm rot="5400000">
            <a:off x="4454104" y="2945576"/>
            <a:ext cx="548699" cy="41270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FF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5" name="Google Shape;1005;p8"/>
          <p:cNvGrpSpPr/>
          <p:nvPr/>
        </p:nvGrpSpPr>
        <p:grpSpPr>
          <a:xfrm>
            <a:off x="5237044" y="3560113"/>
            <a:ext cx="1393783" cy="1374188"/>
            <a:chOff x="2389399" y="2595741"/>
            <a:chExt cx="812796" cy="801369"/>
          </a:xfrm>
        </p:grpSpPr>
        <p:grpSp>
          <p:nvGrpSpPr>
            <p:cNvPr id="1006" name="Google Shape;1006;p8"/>
            <p:cNvGrpSpPr/>
            <p:nvPr/>
          </p:nvGrpSpPr>
          <p:grpSpPr>
            <a:xfrm>
              <a:off x="2492145" y="2881565"/>
              <a:ext cx="607299" cy="229751"/>
              <a:chOff x="2492145" y="2881565"/>
              <a:chExt cx="607299" cy="229751"/>
            </a:xfrm>
          </p:grpSpPr>
          <p:sp>
            <p:nvSpPr>
              <p:cNvPr id="1007" name="Google Shape;1007;p8"/>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8"/>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0" name="Google Shape;1010;p8"/>
            <p:cNvGrpSpPr/>
            <p:nvPr/>
          </p:nvGrpSpPr>
          <p:grpSpPr>
            <a:xfrm>
              <a:off x="2389399" y="2595741"/>
              <a:ext cx="812796" cy="296825"/>
              <a:chOff x="2389399" y="2595741"/>
              <a:chExt cx="812796" cy="296825"/>
            </a:xfrm>
          </p:grpSpPr>
          <p:grpSp>
            <p:nvGrpSpPr>
              <p:cNvPr id="1011" name="Google Shape;1011;p8"/>
              <p:cNvGrpSpPr/>
              <p:nvPr/>
            </p:nvGrpSpPr>
            <p:grpSpPr>
              <a:xfrm>
                <a:off x="2389399" y="2595741"/>
                <a:ext cx="363638" cy="296825"/>
                <a:chOff x="2389399" y="2595741"/>
                <a:chExt cx="363638" cy="296825"/>
              </a:xfrm>
            </p:grpSpPr>
            <p:grpSp>
              <p:nvGrpSpPr>
                <p:cNvPr id="1012" name="Google Shape;1012;p8"/>
                <p:cNvGrpSpPr/>
                <p:nvPr/>
              </p:nvGrpSpPr>
              <p:grpSpPr>
                <a:xfrm>
                  <a:off x="2493852" y="2794333"/>
                  <a:ext cx="259185" cy="98233"/>
                  <a:chOff x="2493852" y="2794333"/>
                  <a:chExt cx="259185" cy="98233"/>
                </a:xfrm>
              </p:grpSpPr>
              <p:sp>
                <p:nvSpPr>
                  <p:cNvPr id="1013" name="Google Shape;1013;p8"/>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8"/>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8"/>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6" name="Google Shape;1016;p8"/>
                <p:cNvGrpSpPr/>
                <p:nvPr/>
              </p:nvGrpSpPr>
              <p:grpSpPr>
                <a:xfrm>
                  <a:off x="2389399" y="2595741"/>
                  <a:ext cx="224343" cy="182054"/>
                  <a:chOff x="2389399" y="2595741"/>
                  <a:chExt cx="224343" cy="182054"/>
                </a:xfrm>
              </p:grpSpPr>
              <p:sp>
                <p:nvSpPr>
                  <p:cNvPr id="1017" name="Google Shape;1017;p8"/>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8"/>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19" name="Google Shape;1019;p8"/>
              <p:cNvGrpSpPr/>
              <p:nvPr/>
            </p:nvGrpSpPr>
            <p:grpSpPr>
              <a:xfrm>
                <a:off x="2683630" y="2595741"/>
                <a:ext cx="224334" cy="296825"/>
                <a:chOff x="2683630" y="2595741"/>
                <a:chExt cx="224334" cy="296825"/>
              </a:xfrm>
            </p:grpSpPr>
            <p:grpSp>
              <p:nvGrpSpPr>
                <p:cNvPr id="1020" name="Google Shape;1020;p8"/>
                <p:cNvGrpSpPr/>
                <p:nvPr/>
              </p:nvGrpSpPr>
              <p:grpSpPr>
                <a:xfrm>
                  <a:off x="2788083" y="2794333"/>
                  <a:ext cx="15356" cy="98233"/>
                  <a:chOff x="2788083" y="2794333"/>
                  <a:chExt cx="15356" cy="98233"/>
                </a:xfrm>
              </p:grpSpPr>
              <p:sp>
                <p:nvSpPr>
                  <p:cNvPr id="1021" name="Google Shape;1021;p8"/>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8"/>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4" name="Google Shape;1024;p8"/>
                <p:cNvGrpSpPr/>
                <p:nvPr/>
              </p:nvGrpSpPr>
              <p:grpSpPr>
                <a:xfrm>
                  <a:off x="2683630" y="2595741"/>
                  <a:ext cx="224334" cy="182054"/>
                  <a:chOff x="2683630" y="2595741"/>
                  <a:chExt cx="224334" cy="182054"/>
                </a:xfrm>
              </p:grpSpPr>
              <p:sp>
                <p:nvSpPr>
                  <p:cNvPr id="1025" name="Google Shape;1025;p8"/>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27" name="Google Shape;1027;p8"/>
              <p:cNvGrpSpPr/>
              <p:nvPr/>
            </p:nvGrpSpPr>
            <p:grpSpPr>
              <a:xfrm>
                <a:off x="2838475" y="2595741"/>
                <a:ext cx="363720" cy="296825"/>
                <a:chOff x="2838475" y="2595741"/>
                <a:chExt cx="363720" cy="296825"/>
              </a:xfrm>
            </p:grpSpPr>
            <p:grpSp>
              <p:nvGrpSpPr>
                <p:cNvPr id="1028" name="Google Shape;1028;p8"/>
                <p:cNvGrpSpPr/>
                <p:nvPr/>
              </p:nvGrpSpPr>
              <p:grpSpPr>
                <a:xfrm>
                  <a:off x="2838475" y="2794333"/>
                  <a:ext cx="259186" cy="98233"/>
                  <a:chOff x="2838475" y="2794333"/>
                  <a:chExt cx="259186" cy="98233"/>
                </a:xfrm>
              </p:grpSpPr>
              <p:sp>
                <p:nvSpPr>
                  <p:cNvPr id="1029" name="Google Shape;1029;p8"/>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8"/>
                <p:cNvGrpSpPr/>
                <p:nvPr/>
              </p:nvGrpSpPr>
              <p:grpSpPr>
                <a:xfrm>
                  <a:off x="2977852" y="2595741"/>
                  <a:ext cx="224343" cy="182054"/>
                  <a:chOff x="2977852" y="2595741"/>
                  <a:chExt cx="224343" cy="182054"/>
                </a:xfrm>
              </p:grpSpPr>
              <p:sp>
                <p:nvSpPr>
                  <p:cNvPr id="1033" name="Google Shape;1033;p8"/>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8"/>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035" name="Google Shape;1035;p8"/>
            <p:cNvGrpSpPr/>
            <p:nvPr/>
          </p:nvGrpSpPr>
          <p:grpSpPr>
            <a:xfrm>
              <a:off x="2389399" y="3100241"/>
              <a:ext cx="812796" cy="296869"/>
              <a:chOff x="2389399" y="3100241"/>
              <a:chExt cx="812796" cy="296869"/>
            </a:xfrm>
          </p:grpSpPr>
          <p:grpSp>
            <p:nvGrpSpPr>
              <p:cNvPr id="1036" name="Google Shape;1036;p8"/>
              <p:cNvGrpSpPr/>
              <p:nvPr/>
            </p:nvGrpSpPr>
            <p:grpSpPr>
              <a:xfrm>
                <a:off x="2683630" y="3100241"/>
                <a:ext cx="224334" cy="296869"/>
                <a:chOff x="2683630" y="3100241"/>
                <a:chExt cx="224334" cy="296869"/>
              </a:xfrm>
            </p:grpSpPr>
            <p:grpSp>
              <p:nvGrpSpPr>
                <p:cNvPr id="1037" name="Google Shape;1037;p8"/>
                <p:cNvGrpSpPr/>
                <p:nvPr/>
              </p:nvGrpSpPr>
              <p:grpSpPr>
                <a:xfrm>
                  <a:off x="2788083" y="3100241"/>
                  <a:ext cx="15356" cy="98236"/>
                  <a:chOff x="2788083" y="3100241"/>
                  <a:chExt cx="15356" cy="98236"/>
                </a:xfrm>
              </p:grpSpPr>
              <p:sp>
                <p:nvSpPr>
                  <p:cNvPr id="1038" name="Google Shape;1038;p8"/>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1" name="Google Shape;1041;p8"/>
                <p:cNvGrpSpPr/>
                <p:nvPr/>
              </p:nvGrpSpPr>
              <p:grpSpPr>
                <a:xfrm>
                  <a:off x="2683630" y="3215065"/>
                  <a:ext cx="224334" cy="182045"/>
                  <a:chOff x="2683630" y="3215065"/>
                  <a:chExt cx="224334" cy="182045"/>
                </a:xfrm>
              </p:grpSpPr>
              <p:sp>
                <p:nvSpPr>
                  <p:cNvPr id="1042" name="Google Shape;1042;p8"/>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3" name="Google Shape;1043;p8"/>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4" name="Google Shape;1044;p8"/>
              <p:cNvGrpSpPr/>
              <p:nvPr/>
            </p:nvGrpSpPr>
            <p:grpSpPr>
              <a:xfrm>
                <a:off x="2389399" y="3100241"/>
                <a:ext cx="363638" cy="296869"/>
                <a:chOff x="2389399" y="3100241"/>
                <a:chExt cx="363638" cy="296869"/>
              </a:xfrm>
            </p:grpSpPr>
            <p:grpSp>
              <p:nvGrpSpPr>
                <p:cNvPr id="1045" name="Google Shape;1045;p8"/>
                <p:cNvGrpSpPr/>
                <p:nvPr/>
              </p:nvGrpSpPr>
              <p:grpSpPr>
                <a:xfrm>
                  <a:off x="2493852" y="3100241"/>
                  <a:ext cx="259185" cy="98236"/>
                  <a:chOff x="2493852" y="3100241"/>
                  <a:chExt cx="259185" cy="98236"/>
                </a:xfrm>
              </p:grpSpPr>
              <p:sp>
                <p:nvSpPr>
                  <p:cNvPr id="1046" name="Google Shape;1046;p8"/>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8"/>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8"/>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9" name="Google Shape;1049;p8"/>
                <p:cNvGrpSpPr/>
                <p:nvPr/>
              </p:nvGrpSpPr>
              <p:grpSpPr>
                <a:xfrm>
                  <a:off x="2389399" y="3215065"/>
                  <a:ext cx="224343" cy="182045"/>
                  <a:chOff x="2389399" y="3215065"/>
                  <a:chExt cx="224343" cy="182045"/>
                </a:xfrm>
              </p:grpSpPr>
              <p:sp>
                <p:nvSpPr>
                  <p:cNvPr id="1050" name="Google Shape;1050;p8"/>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52" name="Google Shape;1052;p8"/>
              <p:cNvGrpSpPr/>
              <p:nvPr/>
            </p:nvGrpSpPr>
            <p:grpSpPr>
              <a:xfrm>
                <a:off x="2838475" y="3100241"/>
                <a:ext cx="363720" cy="296869"/>
                <a:chOff x="2838475" y="3100241"/>
                <a:chExt cx="363720" cy="296869"/>
              </a:xfrm>
            </p:grpSpPr>
            <p:grpSp>
              <p:nvGrpSpPr>
                <p:cNvPr id="1053" name="Google Shape;1053;p8"/>
                <p:cNvGrpSpPr/>
                <p:nvPr/>
              </p:nvGrpSpPr>
              <p:grpSpPr>
                <a:xfrm>
                  <a:off x="2838475" y="3100241"/>
                  <a:ext cx="259186" cy="98236"/>
                  <a:chOff x="2838475" y="3100241"/>
                  <a:chExt cx="259186" cy="98236"/>
                </a:xfrm>
              </p:grpSpPr>
              <p:sp>
                <p:nvSpPr>
                  <p:cNvPr id="1054" name="Google Shape;1054;p8"/>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8"/>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8"/>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7" name="Google Shape;1057;p8"/>
                <p:cNvGrpSpPr/>
                <p:nvPr/>
              </p:nvGrpSpPr>
              <p:grpSpPr>
                <a:xfrm>
                  <a:off x="2977852" y="3215065"/>
                  <a:ext cx="224343" cy="182045"/>
                  <a:chOff x="2977852" y="3215065"/>
                  <a:chExt cx="224343" cy="182045"/>
                </a:xfrm>
              </p:grpSpPr>
              <p:sp>
                <p:nvSpPr>
                  <p:cNvPr id="1058" name="Google Shape;1058;p8"/>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8"/>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cxnSp>
        <p:nvCxnSpPr>
          <p:cNvPr id="1060" name="Google Shape;1060;p8"/>
          <p:cNvCxnSpPr/>
          <p:nvPr/>
        </p:nvCxnSpPr>
        <p:spPr>
          <a:xfrm>
            <a:off x="7385450" y="1933770"/>
            <a:ext cx="421800" cy="0"/>
          </a:xfrm>
          <a:prstGeom prst="straightConnector1">
            <a:avLst/>
          </a:prstGeom>
          <a:noFill/>
          <a:ln w="9525" cap="flat" cmpd="sng">
            <a:solidFill>
              <a:schemeClr val="dk2"/>
            </a:solidFill>
            <a:prstDash val="solid"/>
            <a:round/>
            <a:headEnd type="none" w="sm" len="sm"/>
            <a:tailEnd type="triangle" w="med" len="med"/>
          </a:ln>
        </p:spPr>
      </p:cxnSp>
      <p:cxnSp>
        <p:nvCxnSpPr>
          <p:cNvPr id="1061" name="Google Shape;1061;p8"/>
          <p:cNvCxnSpPr/>
          <p:nvPr/>
        </p:nvCxnSpPr>
        <p:spPr>
          <a:xfrm rot="10800000">
            <a:off x="7807250" y="1925304"/>
            <a:ext cx="421800" cy="0"/>
          </a:xfrm>
          <a:prstGeom prst="straightConnector1">
            <a:avLst/>
          </a:prstGeom>
          <a:noFill/>
          <a:ln w="9525" cap="flat" cmpd="sng">
            <a:solidFill>
              <a:schemeClr val="dk2"/>
            </a:solidFill>
            <a:prstDash val="solid"/>
            <a:round/>
            <a:headEnd type="none" w="sm" len="sm"/>
            <a:tailEnd type="triangle" w="med" len="med"/>
          </a:ln>
        </p:spPr>
      </p:cxnSp>
      <p:sp>
        <p:nvSpPr>
          <p:cNvPr id="1062" name="Google Shape;1062;p8"/>
          <p:cNvSpPr txBox="1"/>
          <p:nvPr/>
        </p:nvSpPr>
        <p:spPr>
          <a:xfrm>
            <a:off x="868654" y="3859405"/>
            <a:ext cx="1393800" cy="69246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lvl="0" algn="ctr">
              <a:buSzPts val="1500"/>
            </a:pPr>
            <a:r>
              <a:rPr lang="fr-FR" sz="1100" b="1" dirty="0">
                <a:latin typeface="Lora" panose="020B0604020202020204" charset="0"/>
              </a:rPr>
              <a:t>Longue liste des produits dans plusieurs thèmes</a:t>
            </a:r>
            <a:endParaRPr sz="1100" b="1" i="0" u="none" strike="noStrike" cap="none" dirty="0">
              <a:solidFill>
                <a:schemeClr val="dk1"/>
              </a:solidFill>
              <a:latin typeface="Lora" panose="020B0604020202020204" charset="0"/>
              <a:ea typeface="Lora"/>
              <a:cs typeface="Lora"/>
              <a:sym typeface="Lora"/>
            </a:endParaRPr>
          </a:p>
        </p:txBody>
      </p:sp>
      <p:sp>
        <p:nvSpPr>
          <p:cNvPr id="1063" name="Google Shape;1063;p8"/>
          <p:cNvSpPr txBox="1"/>
          <p:nvPr/>
        </p:nvSpPr>
        <p:spPr>
          <a:xfrm>
            <a:off x="6835250" y="3859405"/>
            <a:ext cx="1393800" cy="67707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lvl="0" algn="ctr">
              <a:buSzPts val="1500"/>
            </a:pPr>
            <a:r>
              <a:rPr lang="fr-FR" sz="1600" dirty="0"/>
              <a:t>Marché compétitif</a:t>
            </a:r>
            <a:endParaRPr sz="1500" b="1" i="0" u="none" strike="noStrike" cap="none" dirty="0">
              <a:solidFill>
                <a:schemeClr val="dk1"/>
              </a:solidFill>
              <a:latin typeface="Lora"/>
              <a:ea typeface="Lora"/>
              <a:cs typeface="Lora"/>
              <a:sym typeface="Lora"/>
            </a:endParaRPr>
          </a:p>
        </p:txBody>
      </p:sp>
      <p:sp>
        <p:nvSpPr>
          <p:cNvPr id="1064" name="Google Shape;1064;p8"/>
          <p:cNvSpPr txBox="1"/>
          <p:nvPr/>
        </p:nvSpPr>
        <p:spPr>
          <a:xfrm>
            <a:off x="6060005" y="2332564"/>
            <a:ext cx="1751023"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ource Sans Pro"/>
                <a:ea typeface="Source Sans Pro"/>
                <a:cs typeface="Source Sans Pro"/>
                <a:sym typeface="Source Sans Pro"/>
              </a:rPr>
              <a:t>Système de recommendation</a:t>
            </a:r>
            <a:endParaRPr sz="1400" b="1" i="0" u="none" strike="noStrike" cap="none" dirty="0">
              <a:solidFill>
                <a:srgbClr val="000000"/>
              </a:solidFill>
              <a:latin typeface="Source Sans Pro"/>
              <a:ea typeface="Source Sans Pro"/>
              <a:cs typeface="Source Sans Pro"/>
              <a:sym typeface="Source Sans Pro"/>
            </a:endParaRPr>
          </a:p>
        </p:txBody>
      </p:sp>
      <p:sp>
        <p:nvSpPr>
          <p:cNvPr id="1065" name="Google Shape;1065;p8"/>
          <p:cNvSpPr txBox="1"/>
          <p:nvPr/>
        </p:nvSpPr>
        <p:spPr>
          <a:xfrm>
            <a:off x="8181951" y="2353437"/>
            <a:ext cx="79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ource Sans Pro"/>
                <a:ea typeface="Source Sans Pro"/>
                <a:cs typeface="Source Sans Pro"/>
                <a:sym typeface="Source Sans Pro"/>
              </a:rPr>
              <a:t>Client</a:t>
            </a:r>
            <a:endParaRPr sz="1400" b="1" i="0" u="none" strike="noStrike" cap="none" dirty="0">
              <a:solidFill>
                <a:srgbClr val="000000"/>
              </a:solidFill>
              <a:latin typeface="Source Sans Pro"/>
              <a:ea typeface="Source Sans Pro"/>
              <a:cs typeface="Source Sans Pro"/>
              <a:sym typeface="Source Sans Pro"/>
            </a:endParaRPr>
          </a:p>
        </p:txBody>
      </p:sp>
      <p:grpSp>
        <p:nvGrpSpPr>
          <p:cNvPr id="2" name="Groupe 1">
            <a:extLst>
              <a:ext uri="{FF2B5EF4-FFF2-40B4-BE49-F238E27FC236}">
                <a16:creationId xmlns:a16="http://schemas.microsoft.com/office/drawing/2014/main" id="{26373E2A-8EE7-41C4-8926-D495C42A31E6}"/>
              </a:ext>
            </a:extLst>
          </p:cNvPr>
          <p:cNvGrpSpPr/>
          <p:nvPr/>
        </p:nvGrpSpPr>
        <p:grpSpPr>
          <a:xfrm>
            <a:off x="2205073" y="3592340"/>
            <a:ext cx="2581612" cy="1374013"/>
            <a:chOff x="2205073" y="3592340"/>
            <a:chExt cx="2581612" cy="1374013"/>
          </a:xfrm>
        </p:grpSpPr>
        <p:sp>
          <p:nvSpPr>
            <p:cNvPr id="1067" name="Google Shape;1067;p8"/>
            <p:cNvSpPr/>
            <p:nvPr/>
          </p:nvSpPr>
          <p:spPr>
            <a:xfrm>
              <a:off x="2416191" y="3592340"/>
              <a:ext cx="2158583" cy="131254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8"/>
            <p:cNvSpPr/>
            <p:nvPr/>
          </p:nvSpPr>
          <p:spPr>
            <a:xfrm>
              <a:off x="2205073" y="4930195"/>
              <a:ext cx="2581612" cy="3615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9EAF2"/>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8"/>
            <p:cNvSpPr/>
            <p:nvPr/>
          </p:nvSpPr>
          <p:spPr>
            <a:xfrm>
              <a:off x="2205073" y="4901268"/>
              <a:ext cx="2581214" cy="28926"/>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rgbClr val="3A3F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8"/>
            <p:cNvSpPr/>
            <p:nvPr/>
          </p:nvSpPr>
          <p:spPr>
            <a:xfrm>
              <a:off x="3304479" y="4901268"/>
              <a:ext cx="378020" cy="1807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cxnSp>
        <p:nvCxnSpPr>
          <p:cNvPr id="1072" name="Google Shape;1072;p8"/>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073" name="Google Shape;1073;p8"/>
          <p:cNvCxnSpPr/>
          <p:nvPr/>
        </p:nvCxnSpPr>
        <p:spPr>
          <a:xfrm flipV="1">
            <a:off x="5931976" y="547976"/>
            <a:ext cx="3229999" cy="7853"/>
          </a:xfrm>
          <a:prstGeom prst="straightConnector1">
            <a:avLst/>
          </a:prstGeom>
          <a:noFill/>
          <a:ln w="9525" cap="flat" cmpd="sng">
            <a:solidFill>
              <a:srgbClr val="B1B4C4"/>
            </a:solidFill>
            <a:prstDash val="solid"/>
            <a:round/>
            <a:headEnd type="none" w="sm" len="sm"/>
            <a:tailEnd type="none" w="sm" len="sm"/>
          </a:ln>
        </p:spPr>
      </p:cxnSp>
      <p:sp>
        <p:nvSpPr>
          <p:cNvPr id="1074" name="Google Shape;1074;p8"/>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
          <p:cNvSpPr txBox="1"/>
          <p:nvPr/>
        </p:nvSpPr>
        <p:spPr>
          <a:xfrm>
            <a:off x="1314100" y="715116"/>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a:t>
            </a:r>
            <a:endParaRPr sz="16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077" y="3657182"/>
            <a:ext cx="2012766" cy="1179244"/>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4407" y="1071579"/>
            <a:ext cx="1751024" cy="175102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7591" y="2448052"/>
            <a:ext cx="474707" cy="474707"/>
          </a:xfrm>
          <a:prstGeom prst="rect">
            <a:avLst/>
          </a:prstGeom>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6255" y="1122309"/>
            <a:ext cx="425699" cy="425699"/>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920" y="1345256"/>
            <a:ext cx="1054146" cy="1054146"/>
          </a:xfrm>
          <a:prstGeom prst="rect">
            <a:avLst/>
          </a:prstGeom>
        </p:spPr>
      </p:pic>
      <p:sp>
        <p:nvSpPr>
          <p:cNvPr id="110" name="ZoneTexte 109">
            <a:extLst>
              <a:ext uri="{FF2B5EF4-FFF2-40B4-BE49-F238E27FC236}">
                <a16:creationId xmlns:a16="http://schemas.microsoft.com/office/drawing/2014/main" id="{AF2C4582-A1FA-40FF-9C84-84BC9C948C4B}"/>
              </a:ext>
            </a:extLst>
          </p:cNvPr>
          <p:cNvSpPr txBox="1"/>
          <p:nvPr/>
        </p:nvSpPr>
        <p:spPr>
          <a:xfrm>
            <a:off x="7304617" y="314319"/>
            <a:ext cx="4618566"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Problématique</a:t>
            </a:r>
            <a:endParaRPr lang="fr-FR" b="1" dirty="0"/>
          </a:p>
        </p:txBody>
      </p:sp>
      <p:sp>
        <p:nvSpPr>
          <p:cNvPr id="10" name="Rectangle 9">
            <a:extLst>
              <a:ext uri="{FF2B5EF4-FFF2-40B4-BE49-F238E27FC236}">
                <a16:creationId xmlns:a16="http://schemas.microsoft.com/office/drawing/2014/main" id="{C3382433-3178-4264-B581-900C5A74CFF0}"/>
              </a:ext>
            </a:extLst>
          </p:cNvPr>
          <p:cNvSpPr/>
          <p:nvPr/>
        </p:nvSpPr>
        <p:spPr>
          <a:xfrm>
            <a:off x="5072823" y="736462"/>
            <a:ext cx="680820" cy="375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2" name="Image 111">
            <a:extLst>
              <a:ext uri="{FF2B5EF4-FFF2-40B4-BE49-F238E27FC236}">
                <a16:creationId xmlns:a16="http://schemas.microsoft.com/office/drawing/2014/main" id="{7E72C8EC-6842-4051-8C71-81C3BF388068}"/>
              </a:ext>
            </a:extLst>
          </p:cNvPr>
          <p:cNvPicPr>
            <a:picLocks noChangeAspect="1"/>
          </p:cNvPicPr>
          <p:nvPr/>
        </p:nvPicPr>
        <p:blipFill>
          <a:blip r:embed="rId9"/>
          <a:stretch>
            <a:fillRect/>
          </a:stretch>
        </p:blipFill>
        <p:spPr>
          <a:xfrm>
            <a:off x="135213" y="1562886"/>
            <a:ext cx="376447" cy="1974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animBg="1"/>
      <p:bldP spid="946" grpId="0"/>
      <p:bldP spid="947" grpId="0" animBg="1"/>
      <p:bldP spid="977" grpId="0" animBg="1"/>
      <p:bldP spid="1001" grpId="0" animBg="1"/>
      <p:bldP spid="1002" grpId="0" animBg="1"/>
      <p:bldP spid="1003" grpId="0" animBg="1"/>
      <p:bldP spid="1062" grpId="0" animBg="1"/>
      <p:bldP spid="1063" grpId="0" animBg="1"/>
      <p:bldP spid="1064" grpId="0"/>
      <p:bldP spid="10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cxnSp>
        <p:nvCxnSpPr>
          <p:cNvPr id="1090" name="Google Shape;1090;p9"/>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091" name="Google Shape;1091;p9"/>
          <p:cNvCxnSpPr/>
          <p:nvPr/>
        </p:nvCxnSpPr>
        <p:spPr>
          <a:xfrm flipV="1">
            <a:off x="5972961" y="547975"/>
            <a:ext cx="3189014" cy="75"/>
          </a:xfrm>
          <a:prstGeom prst="straightConnector1">
            <a:avLst/>
          </a:prstGeom>
          <a:noFill/>
          <a:ln w="9525" cap="flat" cmpd="sng">
            <a:solidFill>
              <a:srgbClr val="B1B4C4"/>
            </a:solidFill>
            <a:prstDash val="solid"/>
            <a:round/>
            <a:headEnd type="none" w="sm" len="sm"/>
            <a:tailEnd type="none" w="sm" len="sm"/>
          </a:ln>
        </p:spPr>
      </p:cxnSp>
      <p:sp>
        <p:nvSpPr>
          <p:cNvPr id="1092" name="Google Shape;1092;p9"/>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9"/>
          <p:cNvSpPr txBox="1"/>
          <p:nvPr/>
        </p:nvSpPr>
        <p:spPr>
          <a:xfrm>
            <a:off x="1693325" y="857425"/>
            <a:ext cx="58740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1" u="none" strike="noStrike" cap="none" dirty="0">
                <a:solidFill>
                  <a:schemeClr val="dk2"/>
                </a:solidFill>
                <a:latin typeface="Source Sans Pro"/>
                <a:ea typeface="Source Sans Pro"/>
                <a:cs typeface="Source Sans Pro"/>
                <a:sym typeface="Source Sans Pro"/>
              </a:rPr>
              <a:t>Critique de l’existant</a:t>
            </a:r>
            <a:endParaRPr sz="1800" b="0" i="0" u="none" strike="noStrike" cap="none" dirty="0">
              <a:solidFill>
                <a:srgbClr val="2B2A30"/>
              </a:solidFill>
              <a:highlight>
                <a:schemeClr val="lt1"/>
              </a:highlight>
              <a:latin typeface="Arial"/>
              <a:ea typeface="Arial"/>
              <a:cs typeface="Arial"/>
              <a:sym typeface="Arial"/>
            </a:endParaRPr>
          </a:p>
        </p:txBody>
      </p:sp>
      <p:sp>
        <p:nvSpPr>
          <p:cNvPr id="1094" name="Google Shape;1094;p9"/>
          <p:cNvSpPr txBox="1"/>
          <p:nvPr/>
        </p:nvSpPr>
        <p:spPr>
          <a:xfrm>
            <a:off x="1372325" y="755583"/>
            <a:ext cx="5734200" cy="435600"/>
          </a:xfrm>
          <a:prstGeom prst="rect">
            <a:avLst/>
          </a:prstGeom>
          <a:noFill/>
          <a:ln>
            <a:noFill/>
          </a:ln>
        </p:spPr>
        <p:txBody>
          <a:bodyPr spcFirstLastPara="1" wrap="square" lIns="91425" tIns="91425" rIns="91425" bIns="91425" anchor="ctr" anchorCtr="0">
            <a:noAutofit/>
          </a:bodyPr>
          <a:lstStyle/>
          <a:p>
            <a:pPr>
              <a:buSzPts val="3000"/>
            </a:pPr>
            <a:r>
              <a:rPr lang="fr-FR" sz="3000" b="1" dirty="0">
                <a:solidFill>
                  <a:schemeClr val="accent1"/>
                </a:solidFill>
                <a:latin typeface="Lora"/>
                <a:ea typeface="Lora"/>
                <a:cs typeface="Lora"/>
                <a:sym typeface="Lora"/>
              </a:rPr>
              <a:t>Contexte du projet</a:t>
            </a:r>
            <a:endParaRPr lang="fr-FR" sz="1600" b="1"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rgbClr val="0091EA"/>
              </a:solidFill>
              <a:latin typeface="Lora"/>
              <a:ea typeface="Lora"/>
              <a:cs typeface="Lora"/>
              <a:sym typeface="Lora"/>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25" y="1677879"/>
            <a:ext cx="6325148" cy="3063505"/>
          </a:xfrm>
          <a:prstGeom prst="rect">
            <a:avLst/>
          </a:prstGeom>
        </p:spPr>
      </p:pic>
      <p:sp>
        <p:nvSpPr>
          <p:cNvPr id="10" name="ZoneTexte 9">
            <a:extLst>
              <a:ext uri="{FF2B5EF4-FFF2-40B4-BE49-F238E27FC236}">
                <a16:creationId xmlns:a16="http://schemas.microsoft.com/office/drawing/2014/main" id="{482A8541-AE80-41A1-8D46-6B8C7D7A7877}"/>
              </a:ext>
            </a:extLst>
          </p:cNvPr>
          <p:cNvSpPr txBox="1"/>
          <p:nvPr/>
        </p:nvSpPr>
        <p:spPr>
          <a:xfrm>
            <a:off x="7308850" y="310533"/>
            <a:ext cx="4610100" cy="307777"/>
          </a:xfrm>
          <a:prstGeom prst="rect">
            <a:avLst/>
          </a:prstGeom>
          <a:noFill/>
        </p:spPr>
        <p:txBody>
          <a:bodyPr wrap="square">
            <a:spAutoFit/>
          </a:bodyPr>
          <a:lstStyle/>
          <a:p>
            <a:r>
              <a:rPr lang="en" sz="1400" b="1" i="1" dirty="0">
                <a:solidFill>
                  <a:schemeClr val="dk2"/>
                </a:solidFill>
                <a:latin typeface="Source Sans Pro"/>
                <a:ea typeface="Source Sans Pro"/>
                <a:cs typeface="Source Sans Pro"/>
                <a:sym typeface="Comic Sans MS"/>
              </a:rPr>
              <a:t>Problématique</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 calcmode="lin" valueType="num">
                                      <p:cBhvr additive="base">
                                        <p:cTn id="7" dur="500"/>
                                        <p:tgtEl>
                                          <p:spTgt spid="10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grpSp>
        <p:nvGrpSpPr>
          <p:cNvPr id="1099" name="Google Shape;1099;p10"/>
          <p:cNvGrpSpPr/>
          <p:nvPr/>
        </p:nvGrpSpPr>
        <p:grpSpPr>
          <a:xfrm>
            <a:off x="5524963" y="1150300"/>
            <a:ext cx="3031821" cy="3362800"/>
            <a:chOff x="2152750" y="190500"/>
            <a:chExt cx="4293756" cy="4762499"/>
          </a:xfrm>
        </p:grpSpPr>
        <p:sp>
          <p:nvSpPr>
            <p:cNvPr id="1100" name="Google Shape;1100;p10"/>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10"/>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10"/>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10"/>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10"/>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10"/>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10"/>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7" name="Google Shape;1107;p10"/>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p10"/>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p10"/>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10"/>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10"/>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10"/>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10"/>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10"/>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p10"/>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p10"/>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10"/>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10"/>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10"/>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10"/>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10"/>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p10"/>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p10"/>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10"/>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10"/>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10"/>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10"/>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10"/>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p10"/>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p10"/>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10"/>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10"/>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10"/>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10"/>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10"/>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p10"/>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p10"/>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10"/>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10"/>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10"/>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10"/>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10"/>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p10"/>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p10"/>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10"/>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10"/>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10"/>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10"/>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10"/>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p10"/>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p10"/>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10"/>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10"/>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1" name="Google Shape;1161;p10"/>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p10"/>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p10"/>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4" name="Google Shape;1164;p10"/>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p10"/>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p10"/>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p10"/>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p10"/>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p10"/>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0" name="Google Shape;1170;p10"/>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1" name="Google Shape;1171;p10"/>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p10"/>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p10"/>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74" name="Google Shape;1174;p10"/>
            <p:cNvGrpSpPr/>
            <p:nvPr/>
          </p:nvGrpSpPr>
          <p:grpSpPr>
            <a:xfrm>
              <a:off x="3923682" y="3244965"/>
              <a:ext cx="195764" cy="131404"/>
              <a:chOff x="5733332" y="4102215"/>
              <a:chExt cx="195764" cy="131404"/>
            </a:xfrm>
          </p:grpSpPr>
          <p:sp>
            <p:nvSpPr>
              <p:cNvPr id="1175" name="Google Shape;1175;p10"/>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p10"/>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7" name="Google Shape;1177;p10"/>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9" name="Google Shape;1179;p10"/>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0" name="Google Shape;1180;p10"/>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1" name="Google Shape;1181;p10"/>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2" name="Google Shape;1182;p10"/>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4" name="Google Shape;1184;p10"/>
            <p:cNvGrpSpPr/>
            <p:nvPr/>
          </p:nvGrpSpPr>
          <p:grpSpPr>
            <a:xfrm flipH="1">
              <a:off x="3829269" y="2465054"/>
              <a:ext cx="683693" cy="518573"/>
              <a:chOff x="6621095" y="1452181"/>
              <a:chExt cx="330893" cy="250785"/>
            </a:xfrm>
          </p:grpSpPr>
          <p:sp>
            <p:nvSpPr>
              <p:cNvPr id="1185" name="Google Shape;1185;p10"/>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6" name="Google Shape;1186;p10"/>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7" name="Google Shape;1187;p10"/>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8" name="Google Shape;1188;p10"/>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9" name="Google Shape;1189;p10"/>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90" name="Google Shape;1190;p10"/>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p10"/>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2" name="Google Shape;1192;p10"/>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p10"/>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p10"/>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5" name="Google Shape;1195;p10"/>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6" name="Google Shape;1196;p10"/>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7" name="Google Shape;1197;p10"/>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8" name="Google Shape;1198;p10"/>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9" name="Google Shape;1199;p10"/>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1" name="Google Shape;1201;p10"/>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2" name="Google Shape;1202;p10"/>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3" name="Google Shape;1203;p10"/>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4" name="Google Shape;1204;p10"/>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5" name="Google Shape;1205;p10"/>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6" name="Google Shape;1206;p10"/>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7" name="Google Shape;1207;p10"/>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08" name="Google Shape;1208;p10"/>
          <p:cNvSpPr txBox="1">
            <a:spLocks noGrp="1"/>
          </p:cNvSpPr>
          <p:nvPr>
            <p:ph type="ctrTitle"/>
          </p:nvPr>
        </p:nvSpPr>
        <p:spPr>
          <a:xfrm>
            <a:off x="461483" y="1791581"/>
            <a:ext cx="11421532"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sz="4800" i="1" dirty="0">
                <a:solidFill>
                  <a:schemeClr val="dk2"/>
                </a:solidFill>
                <a:latin typeface="Source Sans Pro"/>
                <a:ea typeface="Source Sans Pro"/>
                <a:cs typeface="Source Sans Pro"/>
                <a:sym typeface="Comic Sans MS"/>
              </a:rPr>
              <a:t>Solution</a:t>
            </a:r>
            <a:r>
              <a:rPr lang="en" sz="4900" i="1" dirty="0">
                <a:latin typeface="Comic Sans MS"/>
                <a:ea typeface="Source Sans Pro"/>
                <a:cs typeface="Source Sans Pro"/>
                <a:sym typeface="Comic Sans MS"/>
              </a:rPr>
              <a:t> </a:t>
            </a:r>
            <a:r>
              <a:rPr lang="en" sz="4800" i="1" dirty="0">
                <a:solidFill>
                  <a:schemeClr val="dk2"/>
                </a:solidFill>
                <a:latin typeface="Source Sans Pro"/>
                <a:ea typeface="Source Sans Pro"/>
                <a:cs typeface="Source Sans Pro"/>
                <a:sym typeface="Comic Sans MS"/>
              </a:rPr>
              <a:t>Proposée</a:t>
            </a:r>
            <a:endParaRPr sz="4800" i="1" dirty="0">
              <a:solidFill>
                <a:schemeClr val="dk2"/>
              </a:solidFill>
              <a:latin typeface="Source Sans Pro"/>
              <a:ea typeface="Source Sans Pro"/>
              <a:cs typeface="Source Sans Pro"/>
            </a:endParaRPr>
          </a:p>
        </p:txBody>
      </p:sp>
      <p:sp>
        <p:nvSpPr>
          <p:cNvPr id="1209" name="Google Shape;1209;p10"/>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grpSp>
        <p:nvGrpSpPr>
          <p:cNvPr id="113" name="Groupe 112">
            <a:extLst>
              <a:ext uri="{FF2B5EF4-FFF2-40B4-BE49-F238E27FC236}">
                <a16:creationId xmlns:a16="http://schemas.microsoft.com/office/drawing/2014/main" id="{4E6BD68D-9542-4FFE-848F-CD091648DAF4}"/>
              </a:ext>
            </a:extLst>
          </p:cNvPr>
          <p:cNvGrpSpPr/>
          <p:nvPr/>
        </p:nvGrpSpPr>
        <p:grpSpPr>
          <a:xfrm>
            <a:off x="-34763" y="208292"/>
            <a:ext cx="9213525" cy="1152725"/>
            <a:chOff x="-51475" y="194375"/>
            <a:chExt cx="9213525" cy="1152725"/>
          </a:xfrm>
        </p:grpSpPr>
        <p:cxnSp>
          <p:nvCxnSpPr>
            <p:cNvPr id="114" name="Google Shape;654;p6">
              <a:extLst>
                <a:ext uri="{FF2B5EF4-FFF2-40B4-BE49-F238E27FC236}">
                  <a16:creationId xmlns:a16="http://schemas.microsoft.com/office/drawing/2014/main" id="{12A706CD-D033-4714-9FD2-5C0B6CC9F367}"/>
                </a:ext>
              </a:extLst>
            </p:cNvPr>
            <p:cNvCxnSpPr/>
            <p:nvPr/>
          </p:nvCxnSpPr>
          <p:spPr>
            <a:xfrm>
              <a:off x="-51475" y="548050"/>
              <a:ext cx="1423800" cy="0"/>
            </a:xfrm>
            <a:prstGeom prst="straightConnector1">
              <a:avLst/>
            </a:prstGeom>
            <a:noFill/>
            <a:ln w="9525" cap="flat" cmpd="sng">
              <a:solidFill>
                <a:srgbClr val="B1B4C4"/>
              </a:solidFill>
              <a:prstDash val="solid"/>
              <a:round/>
              <a:headEnd type="none" w="sm" len="sm"/>
              <a:tailEnd type="none" w="sm" len="sm"/>
            </a:ln>
          </p:spPr>
        </p:cxnSp>
        <p:cxnSp>
          <p:nvCxnSpPr>
            <p:cNvPr id="115" name="Google Shape;655;p6">
              <a:extLst>
                <a:ext uri="{FF2B5EF4-FFF2-40B4-BE49-F238E27FC236}">
                  <a16:creationId xmlns:a16="http://schemas.microsoft.com/office/drawing/2014/main" id="{631F6233-F7EF-45DD-AB7C-DF59F072E75B}"/>
                </a:ext>
              </a:extLst>
            </p:cNvPr>
            <p:cNvCxnSpPr>
              <a:cxnSpLocks/>
            </p:cNvCxnSpPr>
            <p:nvPr/>
          </p:nvCxnSpPr>
          <p:spPr>
            <a:xfrm>
              <a:off x="5300133" y="547900"/>
              <a:ext cx="3861917" cy="0"/>
            </a:xfrm>
            <a:prstGeom prst="straightConnector1">
              <a:avLst/>
            </a:prstGeom>
            <a:noFill/>
            <a:ln w="9525" cap="flat" cmpd="sng">
              <a:solidFill>
                <a:srgbClr val="B1B4C4"/>
              </a:solidFill>
              <a:prstDash val="solid"/>
              <a:round/>
              <a:headEnd type="none" w="sm" len="sm"/>
              <a:tailEnd type="none" w="sm" len="sm"/>
            </a:ln>
          </p:spPr>
        </p:cxnSp>
        <p:sp>
          <p:nvSpPr>
            <p:cNvPr id="116" name="Google Shape;656;p6">
              <a:extLst>
                <a:ext uri="{FF2B5EF4-FFF2-40B4-BE49-F238E27FC236}">
                  <a16:creationId xmlns:a16="http://schemas.microsoft.com/office/drawing/2014/main" id="{3C48239E-9CE4-4C7D-A78D-61D06399BA65}"/>
                </a:ext>
              </a:extLst>
            </p:cNvPr>
            <p:cNvSpPr/>
            <p:nvPr/>
          </p:nvSpPr>
          <p:spPr>
            <a:xfrm>
              <a:off x="828400" y="351250"/>
              <a:ext cx="393600" cy="393600"/>
            </a:xfrm>
            <a:prstGeom prst="ellipse">
              <a:avLst/>
            </a:prstGeom>
            <a:solidFill>
              <a:srgbClr val="0091EA"/>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657;p6">
              <a:extLst>
                <a:ext uri="{FF2B5EF4-FFF2-40B4-BE49-F238E27FC236}">
                  <a16:creationId xmlns:a16="http://schemas.microsoft.com/office/drawing/2014/main" id="{A3BF683B-4FED-4F7F-AD2A-75800F7B2904}"/>
                </a:ext>
              </a:extLst>
            </p:cNvPr>
            <p:cNvSpPr txBox="1"/>
            <p:nvPr/>
          </p:nvSpPr>
          <p:spPr>
            <a:xfrm>
              <a:off x="1372325" y="194375"/>
              <a:ext cx="5852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accent1"/>
                  </a:solidFill>
                  <a:latin typeface="Lora"/>
                  <a:ea typeface="Lora"/>
                  <a:cs typeface="Lora"/>
                  <a:sym typeface="Lora"/>
                </a:rPr>
                <a:t>Contexte du projet </a:t>
              </a:r>
              <a:endParaRPr sz="3000" b="1" i="0" u="none" strike="noStrike" cap="none" dirty="0">
                <a:solidFill>
                  <a:schemeClr val="accen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1"/>
                </a:solidFill>
                <a:latin typeface="Lora"/>
                <a:ea typeface="Lora"/>
                <a:cs typeface="Lora"/>
                <a:sym typeface="Lora"/>
              </a:endParaRPr>
            </a:p>
          </p:txBody>
        </p:sp>
        <p:sp>
          <p:nvSpPr>
            <p:cNvPr id="118" name="Google Shape;658;p6">
              <a:extLst>
                <a:ext uri="{FF2B5EF4-FFF2-40B4-BE49-F238E27FC236}">
                  <a16:creationId xmlns:a16="http://schemas.microsoft.com/office/drawing/2014/main" id="{F4CFE904-8AB3-40C6-A163-C9D5410948BE}"/>
                </a:ext>
              </a:extLst>
            </p:cNvPr>
            <p:cNvSpPr txBox="1"/>
            <p:nvPr/>
          </p:nvSpPr>
          <p:spPr>
            <a:xfrm>
              <a:off x="1530975" y="953500"/>
              <a:ext cx="2954400" cy="3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 calcmode="lin" valueType="num">
                                      <p:cBhvr additive="base">
                                        <p:cTn id="7" dur="500"/>
                                        <p:tgtEl>
                                          <p:spTgt spid="1099"/>
                                        </p:tgtEl>
                                        <p:attrNameLst>
                                          <p:attrName>ppt_w</p:attrName>
                                        </p:attrNameLst>
                                      </p:cBhvr>
                                      <p:tavLst>
                                        <p:tav tm="0">
                                          <p:val>
                                            <p:strVal val="0"/>
                                          </p:val>
                                        </p:tav>
                                        <p:tav tm="100000">
                                          <p:val>
                                            <p:strVal val="#ppt_w"/>
                                          </p:val>
                                        </p:tav>
                                      </p:tavLst>
                                    </p:anim>
                                    <p:anim calcmode="lin" valueType="num">
                                      <p:cBhvr additive="base">
                                        <p:cTn id="8" dur="500"/>
                                        <p:tgtEl>
                                          <p:spTgt spid="10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3096</TotalTime>
  <Words>3120</Words>
  <Application>Microsoft Office PowerPoint</Application>
  <PresentationFormat>Affichage à l'écran (16:9)</PresentationFormat>
  <Paragraphs>426</Paragraphs>
  <Slides>46</Slides>
  <Notes>45</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46</vt:i4>
      </vt:variant>
    </vt:vector>
  </HeadingPairs>
  <TitlesOfParts>
    <vt:vector size="61" baseType="lpstr">
      <vt:lpstr>Fjalla One</vt:lpstr>
      <vt:lpstr>Titillium Web</vt:lpstr>
      <vt:lpstr>Fira Sans Extra Condensed</vt:lpstr>
      <vt:lpstr>Fira Sans Extra Condensed Medium</vt:lpstr>
      <vt:lpstr>Quattrocento Sans</vt:lpstr>
      <vt:lpstr>Source Sans Pro</vt:lpstr>
      <vt:lpstr>Calibri</vt:lpstr>
      <vt:lpstr>Arial</vt:lpstr>
      <vt:lpstr>Roboto Slab</vt:lpstr>
      <vt:lpstr>Barlow</vt:lpstr>
      <vt:lpstr>Comic Sans MS</vt:lpstr>
      <vt:lpstr>Lora</vt:lpstr>
      <vt:lpstr>Roboto</vt:lpstr>
      <vt:lpstr>Economica</vt:lpstr>
      <vt:lpstr>Cordelia template</vt:lpstr>
      <vt:lpstr>          Système de recommandation de produits en cristal 3D</vt:lpstr>
      <vt:lpstr>Présentation PowerPoint</vt:lpstr>
      <vt:lpstr>Contexte  du projet</vt:lpstr>
      <vt:lpstr>Présentation PowerPoint</vt:lpstr>
      <vt:lpstr>Présentation PowerPoint</vt:lpstr>
      <vt:lpstr>Problématique</vt:lpstr>
      <vt:lpstr>Présentation PowerPoint</vt:lpstr>
      <vt:lpstr>Présentation PowerPoint</vt:lpstr>
      <vt:lpstr>Solution Proposée</vt:lpstr>
      <vt:lpstr>Présentation PowerPoint</vt:lpstr>
      <vt:lpstr>Méthodologie de Travail</vt:lpstr>
      <vt:lpstr>Présentation PowerPoint</vt:lpstr>
      <vt:lpstr>Présentation PowerPoint</vt:lpstr>
      <vt:lpstr>Présentation PowerPoint</vt:lpstr>
      <vt:lpstr>Compréhension du métier</vt:lpstr>
      <vt:lpstr>Présentation PowerPoint</vt:lpstr>
      <vt:lpstr>Présentation PowerPoint</vt:lpstr>
      <vt:lpstr>Présentation PowerPoint</vt:lpstr>
      <vt:lpstr>Présentation PowerPoint</vt:lpstr>
      <vt:lpstr>Exploration des données</vt:lpstr>
      <vt:lpstr>Nombre</vt:lpstr>
      <vt:lpstr>1.Product_id : identifiant unique de chaque produit. 2. Title : titre ou nom du produit. 3. Description : description textuelle détaillée du produit. 4. Tags : étiquettes/mots-clés associés au produit (catégories, matériaux,motifs...) 5. Images : liens vers les images du produit en haute résolution. 6. Website_url : lien web vers la page détaillée du produit sur le site. 7. Shopify_url : lien e-commerce vers la fiche produit dans la boutique Shopify. 8. Metafields : autres métadonnées structurées sur le produit (prix, stock, options...)</vt:lpstr>
      <vt:lpstr>Présentation PowerPoint</vt:lpstr>
      <vt:lpstr>Présentation PowerPoint</vt:lpstr>
      <vt:lpstr>Modélisation et Développement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Evaluation et Déploiment</vt:lpstr>
      <vt:lpstr>Présentation PowerPoint</vt:lpstr>
      <vt:lpstr>Présentation PowerPoint</vt:lpstr>
      <vt:lpstr>Présentation PowerPoint</vt:lpstr>
      <vt:lpstr>Conclusion et perspectives</vt:lpstr>
      <vt:lpstr>Présentation PowerPoint</vt:lpstr>
      <vt:lpstr>Présentation PowerPoint</vt:lpstr>
      <vt:lpstr>Merci pour votre attention!</vt:lpstr>
      <vt:lpstr>Questions / Réponses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recommandation de produits en cristal 3D</dc:title>
  <dc:creator>YOSRI</dc:creator>
  <cp:lastModifiedBy>sawssen ben fraj</cp:lastModifiedBy>
  <cp:revision>83</cp:revision>
  <dcterms:modified xsi:type="dcterms:W3CDTF">2024-07-19T13:51:51Z</dcterms:modified>
</cp:coreProperties>
</file>